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Default Extension="gif" ContentType="image/gif"/>
  <Default Extension="xlsx" ContentType="application/vnd.openxmlformats-officedocument.spreadsheetml.sheet"/>
  <Override PartName="/ppt/charts/chart3.xml" ContentType="application/vnd.openxmlformats-officedocument.drawingml.chart+xml"/>
  <Override PartName="/ppt/notesSlides/notesSlide6.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319" r:id="rId3"/>
    <p:sldId id="320" r:id="rId4"/>
    <p:sldId id="323" r:id="rId5"/>
    <p:sldId id="325" r:id="rId6"/>
    <p:sldId id="326" r:id="rId7"/>
    <p:sldId id="327" r:id="rId8"/>
    <p:sldId id="328" r:id="rId9"/>
    <p:sldId id="329" r:id="rId10"/>
    <p:sldId id="330" r:id="rId11"/>
    <p:sldId id="331" r:id="rId12"/>
    <p:sldId id="332" r:id="rId13"/>
    <p:sldId id="333" r:id="rId14"/>
    <p:sldId id="334" r:id="rId15"/>
    <p:sldId id="335" r:id="rId16"/>
    <p:sldId id="336" r:id="rId17"/>
    <p:sldId id="337" r:id="rId18"/>
    <p:sldId id="338" r:id="rId19"/>
    <p:sldId id="339" r:id="rId20"/>
    <p:sldId id="340" r:id="rId21"/>
    <p:sldId id="342" r:id="rId22"/>
    <p:sldId id="341" r:id="rId23"/>
    <p:sldId id="343" r:id="rId24"/>
    <p:sldId id="354" r:id="rId25"/>
    <p:sldId id="344" r:id="rId26"/>
    <p:sldId id="346" r:id="rId27"/>
    <p:sldId id="348" r:id="rId28"/>
    <p:sldId id="349" r:id="rId29"/>
    <p:sldId id="350" r:id="rId30"/>
    <p:sldId id="351" r:id="rId31"/>
    <p:sldId id="353" r:id="rId32"/>
    <p:sldId id="352" r:id="rId33"/>
    <p:sldId id="345" r:id="rId34"/>
    <p:sldId id="321" r:id="rId35"/>
    <p:sldId id="283" r:id="rId36"/>
  </p:sldIdLst>
  <p:sldSz cx="9144000" cy="5143500" type="screen16x9"/>
  <p:notesSz cx="6858000" cy="9144000"/>
  <p:embeddedFontLst>
    <p:embeddedFont>
      <p:font typeface="Lucida Calligraphy" pitchFamily="66" charset="0"/>
      <p:regular r:id="rId38"/>
    </p:embeddedFont>
    <p:embeddedFont>
      <p:font typeface="Calibri" pitchFamily="34" charset="0"/>
      <p:regular r:id="rId39"/>
      <p:bold r:id="rId40"/>
      <p:italic r:id="rId41"/>
      <p:boldItalic r:id="rId42"/>
    </p:embeddedFont>
    <p:embeddedFont>
      <p:font typeface="AR DESTINE" pitchFamily="2" charset="0"/>
      <p:regular r:id="rId43"/>
    </p:embeddedFont>
    <p:embeddedFont>
      <p:font typeface="Nunito" charset="0"/>
      <p:regular r:id="rId44"/>
      <p:bold r:id="rId45"/>
      <p:italic r:id="rId46"/>
      <p:boldItalic r:id="rId47"/>
    </p:embeddedFont>
    <p:embeddedFont>
      <p:font typeface="Sylfaen" pitchFamily="18" charset="0"/>
      <p:regular r:id="rId48"/>
    </p:embeddedFont>
    <p:embeddedFont>
      <p:font typeface="Georgia" pitchFamily="18"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6450"/>
    <a:srgbClr val="14024E"/>
  </p:clrMru>
</p:presentationPr>
</file>

<file path=ppt/tableStyles.xml><?xml version="1.0" encoding="utf-8"?>
<a:tblStyleLst xmlns:a="http://schemas.openxmlformats.org/drawingml/2006/main" def="{01F52D2C-1A52-41DE-AD60-22B5EEA0BB55}">
  <a:tblStyle styleId="{01F52D2C-1A52-41DE-AD60-22B5EEA0BB5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7919" autoAdjust="0"/>
  </p:normalViewPr>
  <p:slideViewPr>
    <p:cSldViewPr snapToGrid="0">
      <p:cViewPr>
        <p:scale>
          <a:sx n="73" d="100"/>
          <a:sy n="73" d="100"/>
        </p:scale>
        <p:origin x="-988" y="-2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Office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Office_Excel_Work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Office_Excel_Worksheet5.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IN"/>
  <c:style val="37"/>
  <c:chart>
    <c:title>
      <c:layout/>
      <c:txPr>
        <a:bodyPr/>
        <a:lstStyle/>
        <a:p>
          <a:pPr>
            <a:defRPr sz="1600"/>
          </a:pPr>
          <a:endParaRPr lang="en-US"/>
        </a:p>
      </c:txPr>
    </c:title>
    <c:plotArea>
      <c:layout/>
      <c:barChart>
        <c:barDir val="col"/>
        <c:grouping val="clustered"/>
        <c:ser>
          <c:idx val="0"/>
          <c:order val="0"/>
          <c:tx>
            <c:strRef>
              <c:f>Sheet1!$B$1</c:f>
              <c:strCache>
                <c:ptCount val="1"/>
                <c:pt idx="0">
                  <c:v>TARGET ERROR</c:v>
                </c:pt>
              </c:strCache>
            </c:strRef>
          </c:tx>
          <c:cat>
            <c:strRef>
              <c:f>Sheet1!$A$2:$A$4</c:f>
              <c:strCache>
                <c:ptCount val="3"/>
                <c:pt idx="0">
                  <c:v>TONAL</c:v>
                </c:pt>
                <c:pt idx="1">
                  <c:v>MUSICAL</c:v>
                </c:pt>
                <c:pt idx="2">
                  <c:v>ORCHESTRAL</c:v>
                </c:pt>
              </c:strCache>
            </c:strRef>
          </c:cat>
          <c:val>
            <c:numRef>
              <c:f>Sheet1!$B$2:$B$4</c:f>
              <c:numCache>
                <c:formatCode>General</c:formatCode>
                <c:ptCount val="3"/>
                <c:pt idx="0">
                  <c:v>0.60000000000000009</c:v>
                </c:pt>
                <c:pt idx="1">
                  <c:v>1.4</c:v>
                </c:pt>
                <c:pt idx="2">
                  <c:v>3.6</c:v>
                </c:pt>
              </c:numCache>
            </c:numRef>
          </c:val>
        </c:ser>
        <c:axId val="56151040"/>
        <c:axId val="95984256"/>
      </c:barChart>
      <c:catAx>
        <c:axId val="56151040"/>
        <c:scaling>
          <c:orientation val="minMax"/>
        </c:scaling>
        <c:axPos val="b"/>
        <c:tickLblPos val="nextTo"/>
        <c:txPr>
          <a:bodyPr/>
          <a:lstStyle/>
          <a:p>
            <a:pPr>
              <a:defRPr sz="1400"/>
            </a:pPr>
            <a:endParaRPr lang="en-US"/>
          </a:p>
        </c:txPr>
        <c:crossAx val="95984256"/>
        <c:crosses val="autoZero"/>
        <c:auto val="1"/>
        <c:lblAlgn val="ctr"/>
        <c:lblOffset val="100"/>
      </c:catAx>
      <c:valAx>
        <c:axId val="95984256"/>
        <c:scaling>
          <c:orientation val="minMax"/>
        </c:scaling>
        <c:axPos val="l"/>
        <c:majorGridlines/>
        <c:numFmt formatCode="General" sourceLinked="1"/>
        <c:tickLblPos val="nextTo"/>
        <c:txPr>
          <a:bodyPr/>
          <a:lstStyle/>
          <a:p>
            <a:pPr>
              <a:defRPr sz="1400"/>
            </a:pPr>
            <a:endParaRPr lang="en-US"/>
          </a:p>
        </c:txPr>
        <c:crossAx val="56151040"/>
        <c:crosses val="autoZero"/>
        <c:crossBetween val="between"/>
      </c:valAx>
    </c:plotArea>
    <c:legend>
      <c:legendPos val="r"/>
      <c:layout/>
      <c:txPr>
        <a:bodyPr/>
        <a:lstStyle/>
        <a:p>
          <a:pPr>
            <a:defRPr sz="1400"/>
          </a:pPr>
          <a:endParaRPr lang="en-US"/>
        </a:p>
      </c:txPr>
    </c:legend>
    <c:plotVisOnly val="1"/>
  </c:chart>
  <c:txPr>
    <a:bodyPr/>
    <a:lstStyle/>
    <a:p>
      <a:pPr>
        <a:defRPr sz="1800"/>
      </a:pPr>
      <a:endParaRPr lang="en-US"/>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lang val="en-IN"/>
  <c:style val="37"/>
  <c:chart>
    <c:title>
      <c:layout/>
      <c:txPr>
        <a:bodyPr/>
        <a:lstStyle/>
        <a:p>
          <a:pPr>
            <a:defRPr sz="1600"/>
          </a:pPr>
          <a:endParaRPr lang="en-US"/>
        </a:p>
      </c:txPr>
    </c:title>
    <c:plotArea>
      <c:layout/>
      <c:barChart>
        <c:barDir val="col"/>
        <c:grouping val="clustered"/>
        <c:ser>
          <c:idx val="0"/>
          <c:order val="0"/>
          <c:tx>
            <c:strRef>
              <c:f>Sheet1!$B$1</c:f>
              <c:strCache>
                <c:ptCount val="1"/>
                <c:pt idx="0">
                  <c:v>TASK TIME [ms]</c:v>
                </c:pt>
              </c:strCache>
            </c:strRef>
          </c:tx>
          <c:cat>
            <c:strRef>
              <c:f>Sheet1!$A$2:$A$4</c:f>
              <c:strCache>
                <c:ptCount val="3"/>
                <c:pt idx="0">
                  <c:v>TONAL</c:v>
                </c:pt>
                <c:pt idx="1">
                  <c:v>MUSICAL</c:v>
                </c:pt>
                <c:pt idx="2">
                  <c:v>ORCHESTRAL</c:v>
                </c:pt>
              </c:strCache>
            </c:strRef>
          </c:cat>
          <c:val>
            <c:numRef>
              <c:f>Sheet1!$B$2:$B$4</c:f>
              <c:numCache>
                <c:formatCode>General</c:formatCode>
                <c:ptCount val="3"/>
                <c:pt idx="0">
                  <c:v>6000</c:v>
                </c:pt>
                <c:pt idx="1">
                  <c:v>5000</c:v>
                </c:pt>
                <c:pt idx="2">
                  <c:v>4800</c:v>
                </c:pt>
              </c:numCache>
            </c:numRef>
          </c:val>
        </c:ser>
        <c:axId val="61704448"/>
        <c:axId val="61706240"/>
      </c:barChart>
      <c:catAx>
        <c:axId val="61704448"/>
        <c:scaling>
          <c:orientation val="minMax"/>
        </c:scaling>
        <c:axPos val="b"/>
        <c:tickLblPos val="nextTo"/>
        <c:txPr>
          <a:bodyPr/>
          <a:lstStyle/>
          <a:p>
            <a:pPr>
              <a:defRPr sz="1400"/>
            </a:pPr>
            <a:endParaRPr lang="en-US"/>
          </a:p>
        </c:txPr>
        <c:crossAx val="61706240"/>
        <c:crosses val="autoZero"/>
        <c:auto val="1"/>
        <c:lblAlgn val="ctr"/>
        <c:lblOffset val="100"/>
      </c:catAx>
      <c:valAx>
        <c:axId val="61706240"/>
        <c:scaling>
          <c:orientation val="minMax"/>
        </c:scaling>
        <c:axPos val="l"/>
        <c:majorGridlines/>
        <c:numFmt formatCode="General" sourceLinked="1"/>
        <c:tickLblPos val="nextTo"/>
        <c:txPr>
          <a:bodyPr/>
          <a:lstStyle/>
          <a:p>
            <a:pPr>
              <a:defRPr sz="1400"/>
            </a:pPr>
            <a:endParaRPr lang="en-US"/>
          </a:p>
        </c:txPr>
        <c:crossAx val="61704448"/>
        <c:crosses val="autoZero"/>
        <c:crossBetween val="between"/>
      </c:valAx>
    </c:plotArea>
    <c:legend>
      <c:legendPos val="r"/>
      <c:legendEntry>
        <c:idx val="0"/>
        <c:txPr>
          <a:bodyPr/>
          <a:lstStyle/>
          <a:p>
            <a:pPr>
              <a:defRPr sz="1400"/>
            </a:pPr>
            <a:endParaRPr lang="en-US"/>
          </a:p>
        </c:txPr>
      </c:legendEntry>
      <c:layout/>
    </c:legend>
    <c:plotVisOnly val="1"/>
  </c:chart>
  <c:txPr>
    <a:bodyPr/>
    <a:lstStyle/>
    <a:p>
      <a:pPr>
        <a:defRPr sz="1800"/>
      </a:pPr>
      <a:endParaRPr lang="en-US"/>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IN"/>
  <c:style val="37"/>
  <c:chart>
    <c:plotArea>
      <c:layout/>
      <c:barChart>
        <c:barDir val="col"/>
        <c:grouping val="clustered"/>
        <c:ser>
          <c:idx val="0"/>
          <c:order val="0"/>
          <c:tx>
            <c:strRef>
              <c:f>Sheet1!$B$1</c:f>
              <c:strCache>
                <c:ptCount val="1"/>
                <c:pt idx="0">
                  <c:v>Preference</c:v>
                </c:pt>
              </c:strCache>
            </c:strRef>
          </c:tx>
          <c:cat>
            <c:strRef>
              <c:f>Sheet1!$A$2:$A$4</c:f>
              <c:strCache>
                <c:ptCount val="3"/>
                <c:pt idx="0">
                  <c:v>TONAL</c:v>
                </c:pt>
                <c:pt idx="1">
                  <c:v>MUSICAL</c:v>
                </c:pt>
                <c:pt idx="2">
                  <c:v>ORCHESTRAL</c:v>
                </c:pt>
              </c:strCache>
            </c:strRef>
          </c:cat>
          <c:val>
            <c:numRef>
              <c:f>Sheet1!$B$2:$B$4</c:f>
              <c:numCache>
                <c:formatCode>General</c:formatCode>
                <c:ptCount val="3"/>
                <c:pt idx="0">
                  <c:v>3.5</c:v>
                </c:pt>
                <c:pt idx="1">
                  <c:v>3.3</c:v>
                </c:pt>
                <c:pt idx="2">
                  <c:v>2.3499999999999996</c:v>
                </c:pt>
              </c:numCache>
            </c:numRef>
          </c:val>
        </c:ser>
        <c:ser>
          <c:idx val="1"/>
          <c:order val="1"/>
          <c:tx>
            <c:strRef>
              <c:f>Sheet1!$C$1</c:f>
              <c:strCache>
                <c:ptCount val="1"/>
                <c:pt idx="0">
                  <c:v>Performance</c:v>
                </c:pt>
              </c:strCache>
            </c:strRef>
          </c:tx>
          <c:cat>
            <c:strRef>
              <c:f>Sheet1!$A$2:$A$4</c:f>
              <c:strCache>
                <c:ptCount val="3"/>
                <c:pt idx="0">
                  <c:v>TONAL</c:v>
                </c:pt>
                <c:pt idx="1">
                  <c:v>MUSICAL</c:v>
                </c:pt>
                <c:pt idx="2">
                  <c:v>ORCHESTRAL</c:v>
                </c:pt>
              </c:strCache>
            </c:strRef>
          </c:cat>
          <c:val>
            <c:numRef>
              <c:f>Sheet1!$C$2:$C$4</c:f>
              <c:numCache>
                <c:formatCode>General</c:formatCode>
                <c:ptCount val="3"/>
                <c:pt idx="0">
                  <c:v>3.5</c:v>
                </c:pt>
                <c:pt idx="1">
                  <c:v>3</c:v>
                </c:pt>
                <c:pt idx="2">
                  <c:v>2.25</c:v>
                </c:pt>
              </c:numCache>
            </c:numRef>
          </c:val>
        </c:ser>
        <c:ser>
          <c:idx val="2"/>
          <c:order val="2"/>
          <c:tx>
            <c:strRef>
              <c:f>Sheet1!$D$1</c:f>
              <c:strCache>
                <c:ptCount val="1"/>
                <c:pt idx="0">
                  <c:v>Usability</c:v>
                </c:pt>
              </c:strCache>
            </c:strRef>
          </c:tx>
          <c:cat>
            <c:strRef>
              <c:f>Sheet1!$A$2:$A$4</c:f>
              <c:strCache>
                <c:ptCount val="3"/>
                <c:pt idx="0">
                  <c:v>TONAL</c:v>
                </c:pt>
                <c:pt idx="1">
                  <c:v>MUSICAL</c:v>
                </c:pt>
                <c:pt idx="2">
                  <c:v>ORCHESTRAL</c:v>
                </c:pt>
              </c:strCache>
            </c:strRef>
          </c:cat>
          <c:val>
            <c:numRef>
              <c:f>Sheet1!$D$2:$D$4</c:f>
              <c:numCache>
                <c:formatCode>General</c:formatCode>
                <c:ptCount val="3"/>
                <c:pt idx="0">
                  <c:v>3.7</c:v>
                </c:pt>
                <c:pt idx="1">
                  <c:v>3.3</c:v>
                </c:pt>
                <c:pt idx="2">
                  <c:v>2.5</c:v>
                </c:pt>
              </c:numCache>
            </c:numRef>
          </c:val>
        </c:ser>
        <c:ser>
          <c:idx val="3"/>
          <c:order val="3"/>
          <c:tx>
            <c:strRef>
              <c:f>Sheet1!$E$1</c:f>
              <c:strCache>
                <c:ptCount val="1"/>
                <c:pt idx="0">
                  <c:v>Marketability</c:v>
                </c:pt>
              </c:strCache>
            </c:strRef>
          </c:tx>
          <c:cat>
            <c:strRef>
              <c:f>Sheet1!$A$2:$A$4</c:f>
              <c:strCache>
                <c:ptCount val="3"/>
                <c:pt idx="0">
                  <c:v>TONAL</c:v>
                </c:pt>
                <c:pt idx="1">
                  <c:v>MUSICAL</c:v>
                </c:pt>
                <c:pt idx="2">
                  <c:v>ORCHESTRAL</c:v>
                </c:pt>
              </c:strCache>
            </c:strRef>
          </c:cat>
          <c:val>
            <c:numRef>
              <c:f>Sheet1!$E$2:$E$4</c:f>
              <c:numCache>
                <c:formatCode>General</c:formatCode>
                <c:ptCount val="3"/>
                <c:pt idx="0">
                  <c:v>3.5</c:v>
                </c:pt>
                <c:pt idx="1">
                  <c:v>3.15</c:v>
                </c:pt>
                <c:pt idx="2">
                  <c:v>2.8499999999999996</c:v>
                </c:pt>
              </c:numCache>
            </c:numRef>
          </c:val>
        </c:ser>
        <c:axId val="61696640"/>
        <c:axId val="121446784"/>
      </c:barChart>
      <c:catAx>
        <c:axId val="61696640"/>
        <c:scaling>
          <c:orientation val="minMax"/>
        </c:scaling>
        <c:axPos val="b"/>
        <c:tickLblPos val="nextTo"/>
        <c:txPr>
          <a:bodyPr/>
          <a:lstStyle/>
          <a:p>
            <a:pPr>
              <a:defRPr sz="1400"/>
            </a:pPr>
            <a:endParaRPr lang="en-US"/>
          </a:p>
        </c:txPr>
        <c:crossAx val="121446784"/>
        <c:crosses val="autoZero"/>
        <c:auto val="1"/>
        <c:lblAlgn val="ctr"/>
        <c:lblOffset val="100"/>
      </c:catAx>
      <c:valAx>
        <c:axId val="121446784"/>
        <c:scaling>
          <c:orientation val="minMax"/>
        </c:scaling>
        <c:axPos val="l"/>
        <c:majorGridlines/>
        <c:numFmt formatCode="General" sourceLinked="1"/>
        <c:tickLblPos val="nextTo"/>
        <c:txPr>
          <a:bodyPr/>
          <a:lstStyle/>
          <a:p>
            <a:pPr>
              <a:defRPr sz="1400"/>
            </a:pPr>
            <a:endParaRPr lang="en-US"/>
          </a:p>
        </c:txPr>
        <c:crossAx val="61696640"/>
        <c:crosses val="autoZero"/>
        <c:crossBetween val="between"/>
      </c:valAx>
    </c:plotArea>
    <c:legend>
      <c:legendPos val="r"/>
      <c:layout/>
    </c:legend>
    <c:plotVisOnly val="1"/>
  </c:chart>
  <c:txPr>
    <a:bodyPr/>
    <a:lstStyle/>
    <a:p>
      <a:pPr>
        <a:defRPr sz="1400"/>
      </a:pPr>
      <a:endParaRPr lang="en-US"/>
    </a:p>
  </c:txPr>
  <c:externalData r:id="rId1"/>
</c:chartSpace>
</file>

<file path=ppt/charts/chart4.xml><?xml version="1.0" encoding="utf-8"?>
<c:chartSpace xmlns:c="http://schemas.openxmlformats.org/drawingml/2006/chart" xmlns:a="http://schemas.openxmlformats.org/drawingml/2006/main" xmlns:r="http://schemas.openxmlformats.org/officeDocument/2006/relationships">
  <c:date1904 val="1"/>
  <c:lang val="en-IN"/>
  <c:style val="37"/>
  <c:chart>
    <c:plotArea>
      <c:layout/>
      <c:lineChart>
        <c:grouping val="standard"/>
        <c:ser>
          <c:idx val="0"/>
          <c:order val="0"/>
          <c:tx>
            <c:strRef>
              <c:f>Sheet1!$B$1</c:f>
              <c:strCache>
                <c:ptCount val="1"/>
                <c:pt idx="0">
                  <c:v>VISUALLY IMPAIRED</c:v>
                </c:pt>
              </c:strCache>
            </c:strRef>
          </c:tx>
          <c:cat>
            <c:strRef>
              <c:f>Sheet1!$A$2:$A$4</c:f>
              <c:strCache>
                <c:ptCount val="3"/>
                <c:pt idx="0">
                  <c:v>T</c:v>
                </c:pt>
                <c:pt idx="1">
                  <c:v>M</c:v>
                </c:pt>
                <c:pt idx="2">
                  <c:v>O</c:v>
                </c:pt>
              </c:strCache>
            </c:strRef>
          </c:cat>
          <c:val>
            <c:numRef>
              <c:f>Sheet1!$B$2:$B$4</c:f>
              <c:numCache>
                <c:formatCode>General</c:formatCode>
                <c:ptCount val="3"/>
                <c:pt idx="0">
                  <c:v>0.60000000000000009</c:v>
                </c:pt>
                <c:pt idx="1">
                  <c:v>1.4</c:v>
                </c:pt>
                <c:pt idx="2">
                  <c:v>3.5</c:v>
                </c:pt>
              </c:numCache>
            </c:numRef>
          </c:val>
        </c:ser>
        <c:ser>
          <c:idx val="1"/>
          <c:order val="1"/>
          <c:tx>
            <c:strRef>
              <c:f>Sheet1!$C$1</c:f>
              <c:strCache>
                <c:ptCount val="1"/>
                <c:pt idx="0">
                  <c:v>SIGHTED</c:v>
                </c:pt>
              </c:strCache>
            </c:strRef>
          </c:tx>
          <c:cat>
            <c:strRef>
              <c:f>Sheet1!$A$2:$A$4</c:f>
              <c:strCache>
                <c:ptCount val="3"/>
                <c:pt idx="0">
                  <c:v>T</c:v>
                </c:pt>
                <c:pt idx="1">
                  <c:v>M</c:v>
                </c:pt>
                <c:pt idx="2">
                  <c:v>O</c:v>
                </c:pt>
              </c:strCache>
            </c:strRef>
          </c:cat>
          <c:val>
            <c:numRef>
              <c:f>Sheet1!$C$2:$C$4</c:f>
              <c:numCache>
                <c:formatCode>General</c:formatCode>
                <c:ptCount val="3"/>
                <c:pt idx="0">
                  <c:v>0.4</c:v>
                </c:pt>
                <c:pt idx="1">
                  <c:v>0.70000000000000007</c:v>
                </c:pt>
                <c:pt idx="2">
                  <c:v>1.3</c:v>
                </c:pt>
              </c:numCache>
            </c:numRef>
          </c:val>
        </c:ser>
        <c:marker val="1"/>
        <c:axId val="135033984"/>
        <c:axId val="135035520"/>
      </c:lineChart>
      <c:catAx>
        <c:axId val="135033984"/>
        <c:scaling>
          <c:orientation val="minMax"/>
        </c:scaling>
        <c:axPos val="b"/>
        <c:tickLblPos val="nextTo"/>
        <c:crossAx val="135035520"/>
        <c:crosses val="autoZero"/>
        <c:auto val="1"/>
        <c:lblAlgn val="ctr"/>
        <c:lblOffset val="100"/>
      </c:catAx>
      <c:valAx>
        <c:axId val="135035520"/>
        <c:scaling>
          <c:orientation val="minMax"/>
        </c:scaling>
        <c:axPos val="l"/>
        <c:majorGridlines/>
        <c:numFmt formatCode="General" sourceLinked="1"/>
        <c:tickLblPos val="nextTo"/>
        <c:crossAx val="135033984"/>
        <c:crosses val="autoZero"/>
        <c:crossBetween val="between"/>
      </c:valAx>
    </c:plotArea>
    <c:legend>
      <c:legendPos val="r"/>
      <c:layout/>
    </c:legend>
    <c:plotVisOnly val="1"/>
  </c:chart>
  <c:txPr>
    <a:bodyPr/>
    <a:lstStyle/>
    <a:p>
      <a:pPr>
        <a:defRPr sz="800"/>
      </a:pPr>
      <a:endParaRPr lang="en-US"/>
    </a:p>
  </c:txPr>
  <c:externalData r:id="rId1"/>
</c:chartSpace>
</file>

<file path=ppt/charts/chart5.xml><?xml version="1.0" encoding="utf-8"?>
<c:chartSpace xmlns:c="http://schemas.openxmlformats.org/drawingml/2006/chart" xmlns:a="http://schemas.openxmlformats.org/drawingml/2006/main" xmlns:r="http://schemas.openxmlformats.org/officeDocument/2006/relationships">
  <c:date1904 val="1"/>
  <c:lang val="en-IN"/>
  <c:style val="37"/>
  <c:chart>
    <c:plotArea>
      <c:layout/>
      <c:lineChart>
        <c:grouping val="standard"/>
        <c:ser>
          <c:idx val="0"/>
          <c:order val="0"/>
          <c:tx>
            <c:strRef>
              <c:f>Sheet1!$B$1</c:f>
              <c:strCache>
                <c:ptCount val="1"/>
                <c:pt idx="0">
                  <c:v>VISUALLY IMPAIRED</c:v>
                </c:pt>
              </c:strCache>
            </c:strRef>
          </c:tx>
          <c:cat>
            <c:strRef>
              <c:f>Sheet1!$A$2:$A$4</c:f>
              <c:strCache>
                <c:ptCount val="3"/>
                <c:pt idx="0">
                  <c:v>T</c:v>
                </c:pt>
                <c:pt idx="1">
                  <c:v>M</c:v>
                </c:pt>
                <c:pt idx="2">
                  <c:v>O</c:v>
                </c:pt>
              </c:strCache>
            </c:strRef>
          </c:cat>
          <c:val>
            <c:numRef>
              <c:f>Sheet1!$B$2:$B$4</c:f>
              <c:numCache>
                <c:formatCode>General</c:formatCode>
                <c:ptCount val="3"/>
                <c:pt idx="0">
                  <c:v>60000</c:v>
                </c:pt>
                <c:pt idx="1">
                  <c:v>50000</c:v>
                </c:pt>
                <c:pt idx="2">
                  <c:v>49000</c:v>
                </c:pt>
              </c:numCache>
            </c:numRef>
          </c:val>
        </c:ser>
        <c:ser>
          <c:idx val="1"/>
          <c:order val="1"/>
          <c:tx>
            <c:strRef>
              <c:f>Sheet1!$C$1</c:f>
              <c:strCache>
                <c:ptCount val="1"/>
                <c:pt idx="0">
                  <c:v>SIGHTED</c:v>
                </c:pt>
              </c:strCache>
            </c:strRef>
          </c:tx>
          <c:cat>
            <c:strRef>
              <c:f>Sheet1!$A$2:$A$4</c:f>
              <c:strCache>
                <c:ptCount val="3"/>
                <c:pt idx="0">
                  <c:v>T</c:v>
                </c:pt>
                <c:pt idx="1">
                  <c:v>M</c:v>
                </c:pt>
                <c:pt idx="2">
                  <c:v>O</c:v>
                </c:pt>
              </c:strCache>
            </c:strRef>
          </c:cat>
          <c:val>
            <c:numRef>
              <c:f>Sheet1!$C$2:$C$4</c:f>
              <c:numCache>
                <c:formatCode>General</c:formatCode>
                <c:ptCount val="3"/>
                <c:pt idx="0">
                  <c:v>11000</c:v>
                </c:pt>
                <c:pt idx="1">
                  <c:v>18000</c:v>
                </c:pt>
                <c:pt idx="2">
                  <c:v>20000</c:v>
                </c:pt>
              </c:numCache>
            </c:numRef>
          </c:val>
        </c:ser>
        <c:marker val="1"/>
        <c:axId val="134974848"/>
        <c:axId val="134980736"/>
      </c:lineChart>
      <c:catAx>
        <c:axId val="134974848"/>
        <c:scaling>
          <c:orientation val="minMax"/>
        </c:scaling>
        <c:axPos val="b"/>
        <c:tickLblPos val="nextTo"/>
        <c:crossAx val="134980736"/>
        <c:crosses val="autoZero"/>
        <c:auto val="1"/>
        <c:lblAlgn val="ctr"/>
        <c:lblOffset val="100"/>
      </c:catAx>
      <c:valAx>
        <c:axId val="134980736"/>
        <c:scaling>
          <c:orientation val="minMax"/>
        </c:scaling>
        <c:axPos val="l"/>
        <c:majorGridlines/>
        <c:numFmt formatCode="General" sourceLinked="1"/>
        <c:tickLblPos val="nextTo"/>
        <c:crossAx val="134974848"/>
        <c:crosses val="autoZero"/>
        <c:crossBetween val="between"/>
      </c:valAx>
    </c:plotArea>
    <c:legend>
      <c:legendPos val="r"/>
      <c:layout/>
    </c:legend>
    <c:plotVisOnly val="1"/>
  </c:chart>
  <c:txPr>
    <a:bodyPr/>
    <a:lstStyle/>
    <a:p>
      <a:pPr>
        <a:defRPr sz="800"/>
      </a:pPr>
      <a:endParaRPr lang="en-US"/>
    </a:p>
  </c:txPr>
  <c:externalData r:id="rId1"/>
</c:chartSpace>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26.jpe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I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 name="Google Shape;30;p2"/>
          <p:cNvGrpSpPr/>
          <p:nvPr/>
        </p:nvGrpSpPr>
        <p:grpSpPr>
          <a:xfrm>
            <a:off x="199149" y="4055652"/>
            <a:ext cx="2795413"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p2"/>
          <p:cNvSpPr txBox="1">
            <a:spLocks noGrp="1"/>
          </p:cNvSpPr>
          <p:nvPr>
            <p:ph type="ctrTitle"/>
          </p:nvPr>
        </p:nvSpPr>
        <p:spPr>
          <a:xfrm>
            <a:off x="1858703" y="1822833"/>
            <a:ext cx="5361300" cy="1448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77"/>
        <p:cNvGrpSpPr/>
        <p:nvPr/>
      </p:nvGrpSpPr>
      <p:grpSpPr>
        <a:xfrm>
          <a:off x="0" y="0"/>
          <a:ext cx="0" cy="0"/>
          <a:chOff x="0" y="0"/>
          <a:chExt cx="0" cy="0"/>
        </a:xfrm>
      </p:grpSpPr>
      <p:sp>
        <p:nvSpPr>
          <p:cNvPr id="78" name="Google Shape;78;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7"/>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7"/>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82" name="Google Shape;82;p7"/>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dk2"/>
        </a:solidFill>
        <a:effectLst/>
      </p:bgPr>
    </p:bg>
    <p:spTree>
      <p:nvGrpSpPr>
        <p:cNvPr id="1" name="Shape 108"/>
        <p:cNvGrpSpPr/>
        <p:nvPr/>
      </p:nvGrpSpPr>
      <p:grpSpPr>
        <a:xfrm>
          <a:off x="0" y="0"/>
          <a:ext cx="0" cy="0"/>
          <a:chOff x="0" y="0"/>
          <a:chExt cx="0" cy="0"/>
        </a:xfrm>
      </p:grpSpPr>
      <p:sp>
        <p:nvSpPr>
          <p:cNvPr id="109" name="Google Shape;109;p10"/>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10"/>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0"/>
          <p:cNvSpPr txBox="1">
            <a:spLocks noGrp="1"/>
          </p:cNvSpPr>
          <p:nvPr>
            <p:ph type="title"/>
          </p:nvPr>
        </p:nvSpPr>
        <p:spPr>
          <a:xfrm>
            <a:off x="819150" y="845600"/>
            <a:ext cx="6424200" cy="705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13" name="Google Shape;113;p10"/>
          <p:cNvSpPr txBox="1">
            <a:spLocks noGrp="1"/>
          </p:cNvSpPr>
          <p:nvPr>
            <p:ph type="subTitle" idx="1"/>
          </p:nvPr>
        </p:nvSpPr>
        <p:spPr>
          <a:xfrm>
            <a:off x="819150" y="1550700"/>
            <a:ext cx="58599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14" name="Google Shape;114;p10"/>
          <p:cNvSpPr txBox="1">
            <a:spLocks noGrp="1"/>
          </p:cNvSpPr>
          <p:nvPr>
            <p:ph type="body" idx="2"/>
          </p:nvPr>
        </p:nvSpPr>
        <p:spPr>
          <a:xfrm>
            <a:off x="819150" y="2467050"/>
            <a:ext cx="5859900" cy="209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15" name="Google Shape;115;p1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3"/>
        </a:solidFill>
        <a:effectLst/>
      </p:bgPr>
    </p:bg>
    <p:spTree>
      <p:nvGrpSpPr>
        <p:cNvPr id="1" name="Shape 57"/>
        <p:cNvGrpSpPr/>
        <p:nvPr/>
      </p:nvGrpSpPr>
      <p:grpSpPr>
        <a:xfrm>
          <a:off x="0" y="0"/>
          <a:ext cx="0" cy="0"/>
          <a:chOff x="0" y="0"/>
          <a:chExt cx="0" cy="0"/>
        </a:xfrm>
      </p:grpSpPr>
      <p:sp>
        <p:nvSpPr>
          <p:cNvPr id="58" name="Google Shape;58;p5"/>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 name="Google Shape;59;p5"/>
          <p:cNvGrpSpPr/>
          <p:nvPr/>
        </p:nvGrpSpPr>
        <p:grpSpPr>
          <a:xfrm>
            <a:off x="5594190" y="3961115"/>
            <a:ext cx="2910144" cy="1182340"/>
            <a:chOff x="6917201" y="0"/>
            <a:chExt cx="2227777" cy="863400"/>
          </a:xfrm>
        </p:grpSpPr>
        <p:sp>
          <p:nvSpPr>
            <p:cNvPr id="60" name="Google Shape;60;p5"/>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5"/>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5"/>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 name="Google Shape;63;p5"/>
          <p:cNvGrpSpPr/>
          <p:nvPr/>
        </p:nvGrpSpPr>
        <p:grpSpPr>
          <a:xfrm>
            <a:off x="199149" y="2"/>
            <a:ext cx="2795413" cy="1083308"/>
            <a:chOff x="6917201" y="0"/>
            <a:chExt cx="2227777" cy="863400"/>
          </a:xfrm>
        </p:grpSpPr>
        <p:sp>
          <p:nvSpPr>
            <p:cNvPr id="64" name="Google Shape;64;p5"/>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5"/>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5"/>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 name="Google Shape;67;p5"/>
          <p:cNvSpPr txBox="1">
            <a:spLocks noGrp="1"/>
          </p:cNvSpPr>
          <p:nvPr>
            <p:ph type="title"/>
          </p:nvPr>
        </p:nvSpPr>
        <p:spPr>
          <a:xfrm>
            <a:off x="1888684" y="1746100"/>
            <a:ext cx="5377500" cy="16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200"/>
              <a:buNone/>
              <a:defRPr sz="3200">
                <a:solidFill>
                  <a:schemeClr val="dk2"/>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a:endParaRPr/>
          </a:p>
        </p:txBody>
      </p:sp>
      <p:sp>
        <p:nvSpPr>
          <p:cNvPr id="68" name="Google Shape;68;p5"/>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1600"/>
              </a:spcBef>
              <a:spcAft>
                <a:spcPts val="160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61" r:id="rId4"/>
    <p:sldLayoutId id="214748366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chart" Target="../charts/char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www.empowertech.org/index.php"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4.xml"/><Relationship Id="rId4" Type="http://schemas.openxmlformats.org/officeDocument/2006/relationships/image" Target="../media/image27.jpeg"/></Relationships>
</file>

<file path=ppt/slides/_rels/slide34.xml.rels><?xml version="1.0" encoding="UTF-8" standalone="yes"?>
<Relationships xmlns="http://schemas.openxmlformats.org/package/2006/relationships"><Relationship Id="rId3" Type="http://schemas.openxmlformats.org/officeDocument/2006/relationships/hyperlink" Target="https://dl.acm.org/profile/81100391310" TargetMode="External"/><Relationship Id="rId2" Type="http://schemas.openxmlformats.org/officeDocument/2006/relationships/hyperlink" Target="https://dl.acm.org/profile/81464657202" TargetMode="External"/><Relationship Id="rId1" Type="http://schemas.openxmlformats.org/officeDocument/2006/relationships/slideLayout" Target="../slideLayouts/slideLayout4.xml"/><Relationship Id="rId6" Type="http://schemas.openxmlformats.org/officeDocument/2006/relationships/hyperlink" Target="https://www.slideshare.net/InternationalCentreforEyeHealth/epidemiology-andvisualimpairment" TargetMode="External"/><Relationship Id="rId5" Type="http://schemas.openxmlformats.org/officeDocument/2006/relationships/hyperlink" Target="https://link.springer.com/article/10.1007/s10055-015-0274-4" TargetMode="External"/><Relationship Id="rId4" Type="http://schemas.openxmlformats.org/officeDocument/2006/relationships/hyperlink" Target="https://dl.acm.org/profile/81100110886"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9" name="Google Shape;129;p13"/>
          <p:cNvSpPr txBox="1">
            <a:spLocks noGrp="1"/>
          </p:cNvSpPr>
          <p:nvPr>
            <p:ph type="subTitle" idx="1"/>
          </p:nvPr>
        </p:nvSpPr>
        <p:spPr>
          <a:xfrm>
            <a:off x="3969440" y="4061231"/>
            <a:ext cx="5361300" cy="77695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600"/>
              <a:buNone/>
            </a:pPr>
            <a:r>
              <a:rPr lang="en" sz="2000" b="1" dirty="0" smtClean="0">
                <a:solidFill>
                  <a:schemeClr val="bg1"/>
                </a:solidFill>
                <a:latin typeface="+mj-lt"/>
                <a:cs typeface="Times New Roman" pitchFamily="18" charset="0"/>
              </a:rPr>
              <a:t>Dhaval Bhailalbhai Patel</a:t>
            </a:r>
          </a:p>
          <a:p>
            <a:pPr marL="0" lvl="0" indent="0" algn="ctr" rtl="0">
              <a:lnSpc>
                <a:spcPct val="100000"/>
              </a:lnSpc>
              <a:spcBef>
                <a:spcPts val="0"/>
              </a:spcBef>
              <a:spcAft>
                <a:spcPts val="0"/>
              </a:spcAft>
              <a:buSzPts val="1600"/>
              <a:buNone/>
            </a:pPr>
            <a:r>
              <a:rPr lang="en" sz="2000" b="1" dirty="0" smtClean="0">
                <a:solidFill>
                  <a:schemeClr val="bg1"/>
                </a:solidFill>
                <a:latin typeface="+mj-lt"/>
                <a:cs typeface="Times New Roman" pitchFamily="18" charset="0"/>
              </a:rPr>
              <a:t>[200439819]</a:t>
            </a:r>
          </a:p>
        </p:txBody>
      </p:sp>
      <p:sp>
        <p:nvSpPr>
          <p:cNvPr id="5" name="Rectangle 4"/>
          <p:cNvSpPr/>
          <p:nvPr/>
        </p:nvSpPr>
        <p:spPr>
          <a:xfrm>
            <a:off x="217713" y="1022949"/>
            <a:ext cx="8752115" cy="2123658"/>
          </a:xfrm>
          <a:prstGeom prst="rect">
            <a:avLst/>
          </a:prstGeom>
          <a:noFill/>
          <a:ln>
            <a:noFill/>
          </a:ln>
          <a:effectLst>
            <a:glow rad="63500">
              <a:schemeClr val="accent3">
                <a:satMod val="175000"/>
                <a:alpha val="40000"/>
              </a:schemeClr>
            </a:glow>
          </a:effectLst>
        </p:spPr>
        <p:txBody>
          <a:bodyPr wrap="square" lIns="91440" tIns="45720" rIns="91440" bIns="45720">
            <a:spAutoFit/>
          </a:bodyPr>
          <a:lstStyle/>
          <a:p>
            <a:pPr algn="ctr"/>
            <a:r>
              <a:rPr lang="en-US" sz="6600" b="1" dirty="0" smtClean="0">
                <a:ln w="19050">
                  <a:solidFill>
                    <a:schemeClr val="tx2">
                      <a:tint val="1000"/>
                    </a:schemeClr>
                  </a:solidFill>
                  <a:prstDash val="solid"/>
                </a:ln>
                <a:solidFill>
                  <a:schemeClr val="bg1"/>
                </a:solidFill>
                <a:effectLst>
                  <a:outerShdw blurRad="50000" dist="50800" dir="7500000" algn="tl">
                    <a:srgbClr val="000000">
                      <a:shade val="5000"/>
                      <a:alpha val="35000"/>
                    </a:srgbClr>
                  </a:outerShdw>
                </a:effectLst>
                <a:latin typeface="AR DESTINE" pitchFamily="2" charset="0"/>
                <a:cs typeface="Courier New" pitchFamily="49" charset="0"/>
              </a:rPr>
              <a:t>RESEARCH PRESENTATION</a:t>
            </a:r>
            <a:endParaRPr lang="en-IN" sz="6600" b="1" cap="none" spc="0" dirty="0">
              <a:ln w="19050">
                <a:solidFill>
                  <a:schemeClr val="tx2">
                    <a:tint val="1000"/>
                  </a:schemeClr>
                </a:solidFill>
                <a:prstDash val="solid"/>
              </a:ln>
              <a:solidFill>
                <a:schemeClr val="bg1"/>
              </a:solidFill>
              <a:effectLst>
                <a:outerShdw blurRad="50000" dist="50800" dir="7500000" algn="tl">
                  <a:srgbClr val="000000">
                    <a:shade val="5000"/>
                    <a:alpha val="35000"/>
                  </a:srgbClr>
                </a:outerShdw>
              </a:effectLst>
              <a:latin typeface="AR DESTINE" pitchFamily="2" charset="0"/>
              <a:cs typeface="Courier New" pitchFamily="49"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ylfaen" pitchFamily="18" charset="0"/>
              </a:rPr>
              <a:t>RESULTS</a:t>
            </a:r>
            <a:endParaRPr lang="en-IN" dirty="0">
              <a:latin typeface="Sylfaen" pitchFamily="18" charset="0"/>
            </a:endParaRPr>
          </a:p>
        </p:txBody>
      </p:sp>
      <p:sp>
        <p:nvSpPr>
          <p:cNvPr id="10" name="TextBox 9"/>
          <p:cNvSpPr txBox="1"/>
          <p:nvPr/>
        </p:nvSpPr>
        <p:spPr>
          <a:xfrm>
            <a:off x="229766" y="1959430"/>
            <a:ext cx="8522349" cy="307777"/>
          </a:xfrm>
          <a:prstGeom prst="rect">
            <a:avLst/>
          </a:prstGeom>
          <a:noFill/>
        </p:spPr>
        <p:txBody>
          <a:bodyPr wrap="square" rtlCol="0">
            <a:spAutoFit/>
          </a:bodyPr>
          <a:lstStyle/>
          <a:p>
            <a:r>
              <a:rPr lang="en-US" dirty="0" smtClean="0"/>
              <a:t>.</a:t>
            </a:r>
            <a:endParaRPr lang="en-IN" dirty="0"/>
          </a:p>
        </p:txBody>
      </p:sp>
      <p:sp>
        <p:nvSpPr>
          <p:cNvPr id="7" name="TextBox 6"/>
          <p:cNvSpPr txBox="1"/>
          <p:nvPr/>
        </p:nvSpPr>
        <p:spPr>
          <a:xfrm>
            <a:off x="478971" y="1489166"/>
            <a:ext cx="4380412" cy="2677656"/>
          </a:xfrm>
          <a:prstGeom prst="rect">
            <a:avLst/>
          </a:prstGeom>
          <a:noFill/>
        </p:spPr>
        <p:txBody>
          <a:bodyPr wrap="square" rtlCol="0">
            <a:spAutoFit/>
          </a:bodyPr>
          <a:lstStyle/>
          <a:p>
            <a:r>
              <a:rPr lang="en-US" dirty="0" smtClean="0"/>
              <a:t>Sighted users with Audio and Visual Clues performed better with less target time and less error. Whereas visually impaired users has only audio cues. </a:t>
            </a:r>
          </a:p>
          <a:p>
            <a:endParaRPr lang="en-IN" dirty="0" smtClean="0"/>
          </a:p>
          <a:p>
            <a:r>
              <a:rPr lang="en-IN" dirty="0" smtClean="0"/>
              <a:t>What is interesting is that although the visually impaired subjects took, on average, 4.3 times as long using the tonal environment, their accuracy (0.68 ) was comparable to the sighted user with the musical environment (0.67). This means that the tonal sound environment by itself is giving the visually impaired users as much information as the combination of visual and tonal cues gives a normally sighted user</a:t>
            </a:r>
            <a:endParaRPr lang="en-IN" dirty="0"/>
          </a:p>
        </p:txBody>
      </p:sp>
      <p:graphicFrame>
        <p:nvGraphicFramePr>
          <p:cNvPr id="12" name="Chart 11"/>
          <p:cNvGraphicFramePr/>
          <p:nvPr/>
        </p:nvGraphicFramePr>
        <p:xfrm>
          <a:off x="5103224" y="557350"/>
          <a:ext cx="3640182" cy="1820090"/>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3"/>
          <p:cNvSpPr txBox="1"/>
          <p:nvPr/>
        </p:nvSpPr>
        <p:spPr>
          <a:xfrm>
            <a:off x="5495109" y="287383"/>
            <a:ext cx="2600392" cy="307777"/>
          </a:xfrm>
          <a:prstGeom prst="rect">
            <a:avLst/>
          </a:prstGeom>
          <a:noFill/>
        </p:spPr>
        <p:txBody>
          <a:bodyPr wrap="none" rtlCol="0">
            <a:spAutoFit/>
          </a:bodyPr>
          <a:lstStyle/>
          <a:p>
            <a:r>
              <a:rPr lang="en-US" dirty="0" smtClean="0"/>
              <a:t>TARGET ERROR VS SOUND</a:t>
            </a:r>
            <a:endParaRPr lang="en-IN" dirty="0"/>
          </a:p>
        </p:txBody>
      </p:sp>
      <p:sp>
        <p:nvSpPr>
          <p:cNvPr id="15" name="Rectangle 14"/>
          <p:cNvSpPr/>
          <p:nvPr/>
        </p:nvSpPr>
        <p:spPr>
          <a:xfrm>
            <a:off x="6224010" y="2583325"/>
            <a:ext cx="1601721" cy="307777"/>
          </a:xfrm>
          <a:prstGeom prst="rect">
            <a:avLst/>
          </a:prstGeom>
        </p:spPr>
        <p:txBody>
          <a:bodyPr wrap="none">
            <a:spAutoFit/>
          </a:bodyPr>
          <a:lstStyle/>
          <a:p>
            <a:r>
              <a:rPr lang="en-US" dirty="0" smtClean="0"/>
              <a:t>TIME VS SOUND</a:t>
            </a:r>
            <a:endParaRPr lang="en-IN" dirty="0"/>
          </a:p>
        </p:txBody>
      </p:sp>
      <p:graphicFrame>
        <p:nvGraphicFramePr>
          <p:cNvPr id="16" name="Chart 15"/>
          <p:cNvGraphicFramePr/>
          <p:nvPr/>
        </p:nvGraphicFramePr>
        <p:xfrm>
          <a:off x="5116287" y="2913019"/>
          <a:ext cx="3640182" cy="182009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9" name="Picture 3"/>
          <p:cNvPicPr>
            <a:picLocks noChangeAspect="1" noChangeArrowheads="1"/>
          </p:cNvPicPr>
          <p:nvPr/>
        </p:nvPicPr>
        <p:blipFill>
          <a:blip r:embed="rId3"/>
          <a:srcRect/>
          <a:stretch>
            <a:fillRect/>
          </a:stretch>
        </p:blipFill>
        <p:spPr bwMode="auto">
          <a:xfrm>
            <a:off x="4940480" y="2744300"/>
            <a:ext cx="3559085" cy="2120797"/>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smtClean="0">
                <a:latin typeface="Sylfaen" pitchFamily="18" charset="0"/>
              </a:rPr>
              <a:t>RESULTS</a:t>
            </a:r>
            <a:endParaRPr lang="en-IN" dirty="0">
              <a:latin typeface="Sylfaen" pitchFamily="18" charset="0"/>
            </a:endParaRPr>
          </a:p>
        </p:txBody>
      </p:sp>
      <p:sp>
        <p:nvSpPr>
          <p:cNvPr id="10" name="TextBox 9"/>
          <p:cNvSpPr txBox="1"/>
          <p:nvPr/>
        </p:nvSpPr>
        <p:spPr>
          <a:xfrm>
            <a:off x="229766" y="1959430"/>
            <a:ext cx="8522349" cy="307777"/>
          </a:xfrm>
          <a:prstGeom prst="rect">
            <a:avLst/>
          </a:prstGeom>
          <a:noFill/>
        </p:spPr>
        <p:txBody>
          <a:bodyPr wrap="square" rtlCol="0">
            <a:spAutoFit/>
          </a:bodyPr>
          <a:lstStyle/>
          <a:p>
            <a:r>
              <a:rPr lang="en-US" dirty="0" smtClean="0"/>
              <a:t>.</a:t>
            </a:r>
            <a:endParaRPr lang="en-IN" dirty="0"/>
          </a:p>
        </p:txBody>
      </p:sp>
      <p:sp>
        <p:nvSpPr>
          <p:cNvPr id="7" name="TextBox 6"/>
          <p:cNvSpPr txBox="1"/>
          <p:nvPr/>
        </p:nvSpPr>
        <p:spPr>
          <a:xfrm>
            <a:off x="478971" y="1489166"/>
            <a:ext cx="4380412" cy="2677656"/>
          </a:xfrm>
          <a:prstGeom prst="rect">
            <a:avLst/>
          </a:prstGeom>
          <a:noFill/>
        </p:spPr>
        <p:txBody>
          <a:bodyPr wrap="square" rtlCol="0">
            <a:spAutoFit/>
          </a:bodyPr>
          <a:lstStyle/>
          <a:p>
            <a:r>
              <a:rPr lang="en-US" dirty="0" smtClean="0"/>
              <a:t>But when visual clues were removed significant changes were noticed</a:t>
            </a:r>
          </a:p>
          <a:p>
            <a:endParaRPr lang="en-US" dirty="0" smtClean="0"/>
          </a:p>
          <a:p>
            <a:r>
              <a:rPr lang="en-IN" dirty="0" smtClean="0"/>
              <a:t>In addition to more target errors, the sighted users also took longer with this sound-only scenario than when they had both visual and audio cues.</a:t>
            </a:r>
          </a:p>
          <a:p>
            <a:endParaRPr lang="en-IN" dirty="0" smtClean="0"/>
          </a:p>
          <a:p>
            <a:r>
              <a:rPr lang="en-IN" dirty="0" smtClean="0"/>
              <a:t>In the subjective preference visually impaired users preferred tonal environment and sighted users preferred the musical environment.   </a:t>
            </a:r>
            <a:r>
              <a:rPr lang="en-US" dirty="0" smtClean="0"/>
              <a:t> </a:t>
            </a:r>
          </a:p>
          <a:p>
            <a:endParaRPr lang="en-US" dirty="0" smtClean="0"/>
          </a:p>
          <a:p>
            <a:endParaRPr lang="en-IN" dirty="0"/>
          </a:p>
        </p:txBody>
      </p:sp>
      <p:sp>
        <p:nvSpPr>
          <p:cNvPr id="14" name="TextBox 13"/>
          <p:cNvSpPr txBox="1"/>
          <p:nvPr/>
        </p:nvSpPr>
        <p:spPr>
          <a:xfrm>
            <a:off x="5495109" y="287383"/>
            <a:ext cx="2600392" cy="307777"/>
          </a:xfrm>
          <a:prstGeom prst="rect">
            <a:avLst/>
          </a:prstGeom>
          <a:noFill/>
        </p:spPr>
        <p:txBody>
          <a:bodyPr wrap="none" rtlCol="0">
            <a:spAutoFit/>
          </a:bodyPr>
          <a:lstStyle/>
          <a:p>
            <a:r>
              <a:rPr lang="en-US" dirty="0" smtClean="0"/>
              <a:t>TARGET ERROR VS SOUND</a:t>
            </a:r>
            <a:endParaRPr lang="en-IN" dirty="0"/>
          </a:p>
        </p:txBody>
      </p:sp>
      <p:pic>
        <p:nvPicPr>
          <p:cNvPr id="19458" name="Picture 2"/>
          <p:cNvPicPr>
            <a:picLocks noChangeAspect="1" noChangeArrowheads="1"/>
          </p:cNvPicPr>
          <p:nvPr/>
        </p:nvPicPr>
        <p:blipFill>
          <a:blip r:embed="rId4"/>
          <a:srcRect/>
          <a:stretch>
            <a:fillRect/>
          </a:stretch>
        </p:blipFill>
        <p:spPr bwMode="auto">
          <a:xfrm>
            <a:off x="5023510" y="522515"/>
            <a:ext cx="3563142" cy="2037806"/>
          </a:xfrm>
          <a:prstGeom prst="rect">
            <a:avLst/>
          </a:prstGeom>
          <a:noFill/>
          <a:ln w="9525">
            <a:noFill/>
            <a:miter lim="800000"/>
            <a:headEnd/>
            <a:tailEnd/>
          </a:ln>
        </p:spPr>
      </p:pic>
      <p:sp>
        <p:nvSpPr>
          <p:cNvPr id="15" name="Rectangle 14"/>
          <p:cNvSpPr/>
          <p:nvPr/>
        </p:nvSpPr>
        <p:spPr>
          <a:xfrm>
            <a:off x="6224010" y="2583325"/>
            <a:ext cx="1601721" cy="307777"/>
          </a:xfrm>
          <a:prstGeom prst="rect">
            <a:avLst/>
          </a:prstGeom>
        </p:spPr>
        <p:txBody>
          <a:bodyPr wrap="none">
            <a:spAutoFit/>
          </a:bodyPr>
          <a:lstStyle/>
          <a:p>
            <a:r>
              <a:rPr lang="en-US" dirty="0" smtClean="0"/>
              <a:t>TIME VS SOUND</a:t>
            </a:r>
            <a:endParaRPr lang="en-IN"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IN" dirty="0"/>
          </a:p>
        </p:txBody>
      </p:sp>
      <p:sp>
        <p:nvSpPr>
          <p:cNvPr id="5" name="TextBox 4"/>
          <p:cNvSpPr txBox="1"/>
          <p:nvPr/>
        </p:nvSpPr>
        <p:spPr>
          <a:xfrm>
            <a:off x="966651" y="1558834"/>
            <a:ext cx="7532915" cy="1600438"/>
          </a:xfrm>
          <a:prstGeom prst="rect">
            <a:avLst/>
          </a:prstGeom>
          <a:noFill/>
        </p:spPr>
        <p:txBody>
          <a:bodyPr wrap="square" rtlCol="0">
            <a:spAutoFit/>
          </a:bodyPr>
          <a:lstStyle/>
          <a:p>
            <a:pPr>
              <a:buFont typeface="Wingdings" pitchFamily="2" charset="2"/>
              <a:buChar char="v"/>
            </a:pPr>
            <a:r>
              <a:rPr lang="en-US" dirty="0" smtClean="0"/>
              <a:t> Sound can be used as a metaphor for visually impaired users in a 3D application</a:t>
            </a:r>
          </a:p>
          <a:p>
            <a:pPr marL="227013" indent="-227013">
              <a:buFont typeface="Wingdings" pitchFamily="2" charset="2"/>
              <a:buChar char="v"/>
            </a:pPr>
            <a:r>
              <a:rPr lang="en-US" dirty="0" smtClean="0"/>
              <a:t>while testing in only sound environment visually impaired users perform better as they have more developed sense of hearing. </a:t>
            </a:r>
          </a:p>
          <a:p>
            <a:pPr marL="227013" indent="-227013">
              <a:buFont typeface="Wingdings" pitchFamily="2" charset="2"/>
              <a:buChar char="v"/>
            </a:pPr>
            <a:r>
              <a:rPr lang="en-US" dirty="0" smtClean="0"/>
              <a:t>When discussing the things subjectively sighted users rely heavily on sights and take little help from audio metaphors where as impaired user heavily relies on the sound so tonal music was preferred as it was more accurate and least distracting.</a:t>
            </a:r>
          </a:p>
          <a:p>
            <a:pPr marL="227013" indent="-227013">
              <a:buFont typeface="Wingdings" pitchFamily="2" charset="2"/>
              <a:buChar char="v"/>
            </a:pPr>
            <a:endParaRPr lang="en-IN"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a:t>
            </a:r>
            <a:endParaRPr lang="en-IN" dirty="0"/>
          </a:p>
        </p:txBody>
      </p:sp>
      <p:sp>
        <p:nvSpPr>
          <p:cNvPr id="5" name="TextBox 4"/>
          <p:cNvSpPr txBox="1"/>
          <p:nvPr/>
        </p:nvSpPr>
        <p:spPr>
          <a:xfrm>
            <a:off x="975360" y="1480457"/>
            <a:ext cx="7532915" cy="1600438"/>
          </a:xfrm>
          <a:prstGeom prst="rect">
            <a:avLst/>
          </a:prstGeom>
          <a:noFill/>
        </p:spPr>
        <p:txBody>
          <a:bodyPr wrap="square" rtlCol="0">
            <a:spAutoFit/>
          </a:bodyPr>
          <a:lstStyle/>
          <a:p>
            <a:pPr marL="227013" indent="-227013">
              <a:buFont typeface="Wingdings" pitchFamily="2" charset="2"/>
              <a:buChar char="v"/>
            </a:pPr>
            <a:r>
              <a:rPr lang="en-US" dirty="0" smtClean="0"/>
              <a:t>The orchestral sound was expected to perform better but it was not because of</a:t>
            </a:r>
          </a:p>
          <a:p>
            <a:pPr marL="227013" indent="-227013"/>
            <a:r>
              <a:rPr lang="en-US" dirty="0" smtClean="0"/>
              <a:t>[1] Limited Resolution</a:t>
            </a:r>
          </a:p>
          <a:p>
            <a:pPr marL="227013" indent="-227013"/>
            <a:r>
              <a:rPr lang="en-US" dirty="0" smtClean="0"/>
              <a:t>	The grid only contained 8 instruments and this has to be determined by relative volumes of adjacent orchestral sections. Thus lacking resolution between grid is a major problem</a:t>
            </a:r>
          </a:p>
          <a:p>
            <a:pPr marL="227013" indent="-227013"/>
            <a:r>
              <a:rPr lang="en-US" dirty="0" smtClean="0"/>
              <a:t>[2] Unfamiliarity</a:t>
            </a:r>
          </a:p>
          <a:p>
            <a:pPr marL="227013" indent="-227013"/>
            <a:r>
              <a:rPr lang="en-US" dirty="0" smtClean="0"/>
              <a:t>	Users were less familiar with the orchestral grid but when the study tested it for a week on Monday, Wednesday and Friday. The performance of the users improved. </a:t>
            </a:r>
            <a:endParaRPr lang="en-IN" dirty="0"/>
          </a:p>
        </p:txBody>
      </p:sp>
      <p:sp>
        <p:nvSpPr>
          <p:cNvPr id="6" name="Title 1"/>
          <p:cNvSpPr txBox="1">
            <a:spLocks/>
          </p:cNvSpPr>
          <p:nvPr/>
        </p:nvSpPr>
        <p:spPr>
          <a:xfrm>
            <a:off x="945425" y="3122891"/>
            <a:ext cx="6424200" cy="705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lt1"/>
              </a:buClr>
              <a:buSzPts val="3000"/>
              <a:buFont typeface="Nunito"/>
              <a:buNone/>
              <a:tabLst/>
              <a:defRPr/>
            </a:pPr>
            <a:r>
              <a:rPr lang="en-US" sz="3000" dirty="0" smtClean="0">
                <a:solidFill>
                  <a:schemeClr val="lt1"/>
                </a:solidFill>
                <a:latin typeface="Nunito"/>
                <a:ea typeface="Nunito"/>
                <a:cs typeface="Nunito"/>
                <a:sym typeface="Nunito"/>
              </a:rPr>
              <a:t>TAKE AWAY</a:t>
            </a:r>
            <a:endParaRPr kumimoji="0" lang="en-IN" sz="3000" b="0" i="0" u="none" strike="noStrike" kern="0" cap="none" spc="0" normalizeH="0" baseline="0" noProof="0" dirty="0">
              <a:ln>
                <a:noFill/>
              </a:ln>
              <a:solidFill>
                <a:schemeClr val="lt1"/>
              </a:solidFill>
              <a:effectLst/>
              <a:uLnTx/>
              <a:uFillTx/>
              <a:latin typeface="Nunito"/>
              <a:ea typeface="Nunito"/>
              <a:cs typeface="Nunito"/>
              <a:sym typeface="Nunito"/>
            </a:endParaRPr>
          </a:p>
        </p:txBody>
      </p:sp>
      <p:sp>
        <p:nvSpPr>
          <p:cNvPr id="7" name="TextBox 6"/>
          <p:cNvSpPr txBox="1"/>
          <p:nvPr/>
        </p:nvSpPr>
        <p:spPr>
          <a:xfrm>
            <a:off x="1114696" y="3640182"/>
            <a:ext cx="7428413" cy="523220"/>
          </a:xfrm>
          <a:prstGeom prst="rect">
            <a:avLst/>
          </a:prstGeom>
          <a:noFill/>
        </p:spPr>
        <p:txBody>
          <a:bodyPr wrap="square" rtlCol="0">
            <a:spAutoFit/>
          </a:bodyPr>
          <a:lstStyle/>
          <a:p>
            <a:r>
              <a:rPr lang="en-IN" dirty="0" smtClean="0"/>
              <a:t>the possibility of sighted users operating 3D interfaces in situations where their attention needs to be focussed elsewhere, and opens the world of 3D interfaces to blind users</a:t>
            </a:r>
            <a:endParaRPr lang="en-IN"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49" y="845600"/>
            <a:ext cx="7602040" cy="705000"/>
          </a:xfrm>
        </p:spPr>
        <p:txBody>
          <a:bodyPr/>
          <a:lstStyle/>
          <a:p>
            <a:r>
              <a:rPr lang="en-US" dirty="0" smtClean="0"/>
              <a:t>KEY IDEAS RELATED TO COURSE TOPICS</a:t>
            </a:r>
            <a:endParaRPr lang="en-IN" dirty="0"/>
          </a:p>
        </p:txBody>
      </p:sp>
      <p:sp>
        <p:nvSpPr>
          <p:cNvPr id="8" name="TextBox 7"/>
          <p:cNvSpPr txBox="1"/>
          <p:nvPr/>
        </p:nvSpPr>
        <p:spPr>
          <a:xfrm>
            <a:off x="931817" y="1454332"/>
            <a:ext cx="7410994" cy="1169551"/>
          </a:xfrm>
          <a:prstGeom prst="rect">
            <a:avLst/>
          </a:prstGeom>
          <a:noFill/>
        </p:spPr>
        <p:txBody>
          <a:bodyPr wrap="square" rtlCol="0">
            <a:spAutoFit/>
          </a:bodyPr>
          <a:lstStyle/>
          <a:p>
            <a:pPr>
              <a:buFont typeface="Wingdings" pitchFamily="2" charset="2"/>
              <a:buChar char="v"/>
            </a:pPr>
            <a:r>
              <a:rPr lang="en-US" dirty="0" smtClean="0"/>
              <a:t> Narrowing gulf of execution and evaluation for both visually impaired and regular users.</a:t>
            </a:r>
          </a:p>
          <a:p>
            <a:pPr marL="227013" indent="-227013">
              <a:buFont typeface="Wingdings" pitchFamily="2" charset="2"/>
              <a:buChar char="v"/>
            </a:pPr>
            <a:r>
              <a:rPr lang="en-US" dirty="0" smtClean="0"/>
              <a:t>Incorporating audio metaphors in designing applications will improve user experience for    both blind and regular users.</a:t>
            </a:r>
          </a:p>
          <a:p>
            <a:pPr marL="227013" indent="-227013">
              <a:buFont typeface="Wingdings" pitchFamily="2" charset="2"/>
              <a:buChar char="v"/>
            </a:pPr>
            <a:r>
              <a:rPr lang="en-US" dirty="0" smtClean="0"/>
              <a:t>Sound can be used as a medium for depth perception in a 3d application.</a:t>
            </a:r>
          </a:p>
          <a:p>
            <a:pPr marL="227013" indent="-227013">
              <a:buFont typeface="Wingdings" pitchFamily="2" charset="2"/>
              <a:buChar char="v"/>
            </a:pPr>
            <a:endParaRPr lang="en-IN" dirty="0"/>
          </a:p>
        </p:txBody>
      </p:sp>
      <p:sp>
        <p:nvSpPr>
          <p:cNvPr id="9" name="Rectangle 8"/>
          <p:cNvSpPr/>
          <p:nvPr/>
        </p:nvSpPr>
        <p:spPr>
          <a:xfrm>
            <a:off x="957970" y="2496240"/>
            <a:ext cx="3483401" cy="1631216"/>
          </a:xfrm>
          <a:prstGeom prst="rect">
            <a:avLst/>
          </a:prstGeom>
        </p:spPr>
        <p:txBody>
          <a:bodyPr wrap="square">
            <a:spAutoFit/>
          </a:bodyPr>
          <a:lstStyle/>
          <a:p>
            <a:r>
              <a:rPr lang="en-US" sz="2000" dirty="0" smtClean="0"/>
              <a:t>Applications in today’s world</a:t>
            </a:r>
          </a:p>
          <a:p>
            <a:pPr>
              <a:buFont typeface="Wingdings" pitchFamily="2" charset="2"/>
              <a:buChar char="v"/>
            </a:pPr>
            <a:r>
              <a:rPr lang="en-US" sz="1600" dirty="0" smtClean="0"/>
              <a:t> virtualization of molded audio</a:t>
            </a:r>
          </a:p>
          <a:p>
            <a:pPr>
              <a:buFont typeface="Wingdings" pitchFamily="2" charset="2"/>
              <a:buChar char="v"/>
            </a:pPr>
            <a:r>
              <a:rPr lang="en-US" sz="1600" dirty="0" smtClean="0"/>
              <a:t>PUBG mobile </a:t>
            </a:r>
            <a:r>
              <a:rPr lang="en-US" sz="1600" dirty="0" smtClean="0"/>
              <a:t>game</a:t>
            </a:r>
          </a:p>
          <a:p>
            <a:pPr marL="174625" indent="-174625">
              <a:buFont typeface="Wingdings" pitchFamily="2" charset="2"/>
              <a:buChar char="v"/>
            </a:pPr>
            <a:r>
              <a:rPr lang="en-US" sz="1600" dirty="0" smtClean="0"/>
              <a:t>Used by coke to detect  malfunctioning in bottle capper machine  </a:t>
            </a:r>
            <a:endParaRPr lang="en-IN" sz="1600" dirty="0"/>
          </a:p>
        </p:txBody>
      </p:sp>
      <p:pic>
        <p:nvPicPr>
          <p:cNvPr id="22530" name="Picture 2" descr="figure2"/>
          <p:cNvPicPr>
            <a:picLocks noChangeAspect="1" noChangeArrowheads="1"/>
          </p:cNvPicPr>
          <p:nvPr/>
        </p:nvPicPr>
        <p:blipFill>
          <a:blip r:embed="rId2"/>
          <a:srcRect/>
          <a:stretch>
            <a:fillRect/>
          </a:stretch>
        </p:blipFill>
        <p:spPr bwMode="auto">
          <a:xfrm>
            <a:off x="4467497" y="2350392"/>
            <a:ext cx="4389845" cy="2544188"/>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PAPER 2</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465564"/>
            <a:ext cx="7706541" cy="2949682"/>
          </a:xfrm>
        </p:spPr>
        <p:txBody>
          <a:bodyPr/>
          <a:lstStyle/>
          <a:p>
            <a:pPr marL="287338" indent="-14288">
              <a:buNone/>
            </a:pPr>
            <a:r>
              <a:rPr lang="en-IN" sz="1800" b="1" dirty="0" smtClean="0">
                <a:latin typeface="Arial" pitchFamily="34" charset="0"/>
                <a:cs typeface="Arial" pitchFamily="34" charset="0"/>
              </a:rPr>
              <a:t>An Activity Centered Approach to Nonvisual Computer Interaction </a:t>
            </a:r>
            <a:r>
              <a:rPr lang="en-IN" sz="1600" b="1" dirty="0" smtClean="0">
                <a:latin typeface="Arial" pitchFamily="34" charset="0"/>
                <a:cs typeface="Arial" pitchFamily="34" charset="0"/>
              </a:rPr>
              <a:t>AUTHORS: MARK S. BALDWIN [University of California]</a:t>
            </a:r>
          </a:p>
          <a:p>
            <a:pPr marL="287338" indent="-14288">
              <a:buNone/>
            </a:pPr>
            <a:r>
              <a:rPr lang="en-IN" sz="1600" b="1" dirty="0" smtClean="0">
                <a:latin typeface="Arial" pitchFamily="34" charset="0"/>
                <a:cs typeface="Arial" pitchFamily="34" charset="0"/>
              </a:rPr>
              <a:t>		          BONNIE NARDI [University of California]</a:t>
            </a:r>
          </a:p>
          <a:p>
            <a:pPr marL="287338" indent="-14288">
              <a:buNone/>
            </a:pPr>
            <a:r>
              <a:rPr lang="en-IN" sz="1600" b="1" dirty="0" smtClean="0">
                <a:latin typeface="Arial" pitchFamily="34" charset="0"/>
                <a:cs typeface="Arial" pitchFamily="34" charset="0"/>
              </a:rPr>
              <a:t>		          GILLIAN HAYES [University of California]</a:t>
            </a:r>
          </a:p>
          <a:p>
            <a:pPr marL="287338" indent="-14288">
              <a:buNone/>
            </a:pPr>
            <a:r>
              <a:rPr lang="en-IN" sz="1600" b="1" dirty="0" smtClean="0">
                <a:latin typeface="Arial" pitchFamily="34" charset="0"/>
                <a:cs typeface="Arial" pitchFamily="34" charset="0"/>
              </a:rPr>
              <a:t>		          JENNIFER MANKOFF [University of Washington]</a:t>
            </a:r>
          </a:p>
          <a:p>
            <a:pPr marL="617220" indent="-342900">
              <a:buNone/>
            </a:pPr>
            <a:r>
              <a:rPr lang="en-IN" sz="1400" dirty="0" smtClean="0">
                <a:latin typeface="Arial" pitchFamily="34" charset="0"/>
                <a:cs typeface="Arial" pitchFamily="34" charset="0"/>
              </a:rPr>
              <a:t> </a:t>
            </a:r>
          </a:p>
          <a:p>
            <a:pPr marL="617220" indent="-342900">
              <a:buNone/>
            </a:pPr>
            <a:r>
              <a:rPr lang="en-US" sz="1600" b="1" dirty="0" smtClean="0">
                <a:latin typeface="Arial" pitchFamily="34" charset="0"/>
                <a:cs typeface="Arial" pitchFamily="34" charset="0"/>
              </a:rPr>
              <a:t>Collaboration:</a:t>
            </a:r>
          </a:p>
          <a:p>
            <a:pPr marL="287338" indent="-141288">
              <a:buNone/>
            </a:pPr>
            <a:r>
              <a:rPr lang="en-IN" sz="1400" dirty="0" smtClean="0">
                <a:latin typeface="Arial" pitchFamily="34" charset="0"/>
                <a:cs typeface="Arial" pitchFamily="34" charset="0"/>
              </a:rPr>
              <a:t>	</a:t>
            </a:r>
            <a:r>
              <a:rPr lang="en-IN" sz="1400" dirty="0" err="1" smtClean="0">
                <a:latin typeface="Arial" pitchFamily="34" charset="0"/>
                <a:cs typeface="Arial" pitchFamily="34" charset="0"/>
              </a:rPr>
              <a:t>Empowertech</a:t>
            </a:r>
            <a:r>
              <a:rPr lang="en-IN" sz="1400" dirty="0" smtClean="0">
                <a:latin typeface="Arial" pitchFamily="34" charset="0"/>
                <a:cs typeface="Arial" pitchFamily="34" charset="0"/>
              </a:rPr>
              <a:t> is a LA based NGO devoted to bringing assistive technology to children and adult with disabilities</a:t>
            </a:r>
          </a:p>
          <a:p>
            <a:pPr marL="287338" indent="-141288">
              <a:buNone/>
            </a:pPr>
            <a:r>
              <a:rPr lang="en-US" sz="1400" i="1" dirty="0" smtClean="0">
                <a:latin typeface="Arial" pitchFamily="34" charset="0"/>
                <a:cs typeface="Arial" pitchFamily="34" charset="0"/>
              </a:rPr>
              <a:t>	</a:t>
            </a:r>
            <a:r>
              <a:rPr lang="en-IN" sz="1400" dirty="0" smtClean="0">
                <a:latin typeface="Arial" pitchFamily="34" charset="0"/>
                <a:cs typeface="Arial" pitchFamily="34" charset="0"/>
                <a:hlinkClick r:id="rId2"/>
              </a:rPr>
              <a:t> https://www.empowertech.org/index.php</a:t>
            </a:r>
            <a:endParaRPr lang="en-IN" sz="1400" i="1" dirty="0" smtClean="0">
              <a:latin typeface="Arial" pitchFamily="34" charset="0"/>
              <a:cs typeface="Arial" pitchFamily="34" charset="0"/>
            </a:endParaRPr>
          </a:p>
          <a:p>
            <a:pPr marL="488950" indent="-342900">
              <a:buNone/>
            </a:pPr>
            <a:endParaRPr lang="en-IN" sz="1400" i="1" dirty="0" smtClean="0">
              <a:latin typeface="Arial" pitchFamily="34" charset="0"/>
              <a:cs typeface="Arial" pitchFamily="34" charset="0"/>
            </a:endParaRPr>
          </a:p>
          <a:p>
            <a:pPr marL="488950" indent="-342900">
              <a:buNone/>
            </a:pPr>
            <a:r>
              <a:rPr lang="en-IN" sz="1400" i="1" dirty="0" smtClean="0">
                <a:latin typeface="Arial" pitchFamily="34" charset="0"/>
                <a:cs typeface="Arial" pitchFamily="34" charset="0"/>
              </a:rPr>
              <a:t>	</a:t>
            </a:r>
            <a:r>
              <a:rPr lang="en-IN" sz="1400" dirty="0" smtClean="0">
                <a:latin typeface="Arial" pitchFamily="34" charset="0"/>
                <a:cs typeface="Arial" pitchFamily="34" charset="0"/>
              </a:rPr>
              <a:t/>
            </a:r>
            <a:br>
              <a:rPr lang="en-IN" sz="1400" dirty="0" smtClean="0">
                <a:latin typeface="Arial" pitchFamily="34" charset="0"/>
                <a:cs typeface="Arial" pitchFamily="34" charset="0"/>
              </a:rPr>
            </a:br>
            <a:endParaRPr lang="en-IN" sz="1400" dirty="0" smtClean="0">
              <a:latin typeface="Arial" pitchFamily="34" charset="0"/>
              <a:cs typeface="Arial" pitchFamily="34" charset="0"/>
            </a:endParaRPr>
          </a:p>
          <a:p>
            <a:pPr marL="617220" indent="-342900">
              <a:buNone/>
            </a:pPr>
            <a:endParaRPr lang="en-US" sz="14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AUTHORS</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509107"/>
            <a:ext cx="7523661" cy="3045475"/>
          </a:xfrm>
        </p:spPr>
        <p:txBody>
          <a:bodyPr/>
          <a:lstStyle/>
          <a:p>
            <a:pPr>
              <a:buNone/>
            </a:pPr>
            <a:r>
              <a:rPr lang="en-IN" sz="1400" b="1" dirty="0" smtClean="0">
                <a:latin typeface="Times New Roman" pitchFamily="18" charset="0"/>
                <a:cs typeface="Times New Roman" pitchFamily="18" charset="0"/>
              </a:rPr>
              <a:t>MARK S. BALDWIN </a:t>
            </a:r>
          </a:p>
          <a:p>
            <a:pPr>
              <a:buNone/>
            </a:pPr>
            <a:r>
              <a:rPr lang="en-US" sz="1400" dirty="0" smtClean="0">
                <a:latin typeface="Times New Roman" pitchFamily="18" charset="0"/>
                <a:cs typeface="Times New Roman" pitchFamily="18" charset="0"/>
              </a:rPr>
              <a:t>PUBLISHED ITEM BY YEARS</a:t>
            </a:r>
          </a:p>
          <a:p>
            <a:pPr>
              <a:buNone/>
            </a:pPr>
            <a:endParaRPr lang="en-IN" sz="1400" dirty="0">
              <a:latin typeface="Times New Roman" pitchFamily="18" charset="0"/>
              <a:cs typeface="Times New Roman" pitchFamily="18" charset="0"/>
            </a:endParaRPr>
          </a:p>
        </p:txBody>
      </p:sp>
      <p:pic>
        <p:nvPicPr>
          <p:cNvPr id="20482" name="Picture 2"/>
          <p:cNvPicPr>
            <a:picLocks noChangeAspect="1" noChangeArrowheads="1"/>
          </p:cNvPicPr>
          <p:nvPr/>
        </p:nvPicPr>
        <p:blipFill>
          <a:blip r:embed="rId2"/>
          <a:stretch>
            <a:fillRect/>
          </a:stretch>
        </p:blipFill>
        <p:spPr bwMode="auto">
          <a:xfrm>
            <a:off x="989784" y="2220685"/>
            <a:ext cx="2305050" cy="2711901"/>
          </a:xfrm>
          <a:prstGeom prst="rect">
            <a:avLst/>
          </a:prstGeom>
          <a:noFill/>
          <a:ln>
            <a:noFill/>
          </a:ln>
        </p:spPr>
      </p:pic>
      <p:pic>
        <p:nvPicPr>
          <p:cNvPr id="20483" name="Picture 3"/>
          <p:cNvPicPr>
            <a:picLocks noChangeAspect="1" noChangeArrowheads="1"/>
          </p:cNvPicPr>
          <p:nvPr/>
        </p:nvPicPr>
        <p:blipFill>
          <a:blip r:embed="rId3"/>
          <a:srcRect/>
          <a:stretch>
            <a:fillRect/>
          </a:stretch>
        </p:blipFill>
        <p:spPr bwMode="auto">
          <a:xfrm rot="16200000">
            <a:off x="4545874" y="721587"/>
            <a:ext cx="2966901" cy="45417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AUTHORS</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509107"/>
            <a:ext cx="7523661" cy="3045475"/>
          </a:xfrm>
        </p:spPr>
        <p:txBody>
          <a:bodyPr/>
          <a:lstStyle/>
          <a:p>
            <a:pPr>
              <a:buNone/>
            </a:pPr>
            <a:r>
              <a:rPr lang="en-IN" sz="1400" b="1" dirty="0" smtClean="0">
                <a:latin typeface="Times New Roman" pitchFamily="18" charset="0"/>
                <a:cs typeface="Times New Roman" pitchFamily="18" charset="0"/>
              </a:rPr>
              <a:t>BONNIE NARDI </a:t>
            </a:r>
          </a:p>
          <a:p>
            <a:pPr>
              <a:buNone/>
            </a:pPr>
            <a:r>
              <a:rPr lang="en-US" sz="1400" dirty="0" smtClean="0">
                <a:latin typeface="Times New Roman" pitchFamily="18" charset="0"/>
                <a:cs typeface="Times New Roman" pitchFamily="18" charset="0"/>
              </a:rPr>
              <a:t>PUBLISHED ITEM BY YEARS</a:t>
            </a:r>
          </a:p>
          <a:p>
            <a:pPr>
              <a:buNone/>
            </a:pPr>
            <a:endParaRPr lang="en-IN" sz="1400" dirty="0">
              <a:latin typeface="Times New Roman" pitchFamily="18" charset="0"/>
              <a:cs typeface="Times New Roman" pitchFamily="18" charset="0"/>
            </a:endParaRPr>
          </a:p>
        </p:txBody>
      </p:sp>
      <p:pic>
        <p:nvPicPr>
          <p:cNvPr id="33794" name="Picture 2"/>
          <p:cNvPicPr>
            <a:picLocks noChangeAspect="1" noChangeArrowheads="1"/>
          </p:cNvPicPr>
          <p:nvPr/>
        </p:nvPicPr>
        <p:blipFill>
          <a:blip r:embed="rId2"/>
          <a:srcRect/>
          <a:stretch>
            <a:fillRect/>
          </a:stretch>
        </p:blipFill>
        <p:spPr bwMode="auto">
          <a:xfrm>
            <a:off x="972275" y="2151017"/>
            <a:ext cx="2374900" cy="2763520"/>
          </a:xfrm>
          <a:prstGeom prst="rect">
            <a:avLst/>
          </a:prstGeom>
          <a:noFill/>
          <a:ln w="9525">
            <a:noFill/>
            <a:miter lim="800000"/>
            <a:headEnd/>
            <a:tailEnd/>
          </a:ln>
        </p:spPr>
      </p:pic>
      <p:pic>
        <p:nvPicPr>
          <p:cNvPr id="33795" name="Picture 3"/>
          <p:cNvPicPr>
            <a:picLocks noChangeAspect="1" noChangeArrowheads="1"/>
          </p:cNvPicPr>
          <p:nvPr/>
        </p:nvPicPr>
        <p:blipFill>
          <a:blip r:embed="rId3"/>
          <a:srcRect/>
          <a:stretch>
            <a:fillRect/>
          </a:stretch>
        </p:blipFill>
        <p:spPr bwMode="auto">
          <a:xfrm rot="16200000">
            <a:off x="4676885" y="835823"/>
            <a:ext cx="2752544" cy="472108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AUTHORS</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509107"/>
            <a:ext cx="7523661" cy="3045475"/>
          </a:xfrm>
        </p:spPr>
        <p:txBody>
          <a:bodyPr/>
          <a:lstStyle/>
          <a:p>
            <a:pPr>
              <a:buNone/>
            </a:pPr>
            <a:r>
              <a:rPr lang="en-IN" sz="1400" b="1" dirty="0" smtClean="0">
                <a:latin typeface="Times New Roman" pitchFamily="18" charset="0"/>
                <a:cs typeface="Times New Roman" pitchFamily="18" charset="0"/>
              </a:rPr>
              <a:t>GILLIAN HAYES </a:t>
            </a:r>
          </a:p>
          <a:p>
            <a:pPr>
              <a:buNone/>
            </a:pPr>
            <a:r>
              <a:rPr lang="en-US" sz="1400" dirty="0" smtClean="0">
                <a:latin typeface="Times New Roman" pitchFamily="18" charset="0"/>
                <a:cs typeface="Times New Roman" pitchFamily="18" charset="0"/>
              </a:rPr>
              <a:t>PUBLISHED ITEM BY YEARS</a:t>
            </a:r>
          </a:p>
          <a:p>
            <a:pPr>
              <a:buNone/>
            </a:pPr>
            <a:endParaRPr lang="en-IN" sz="1400" dirty="0">
              <a:latin typeface="Times New Roman" pitchFamily="18" charset="0"/>
              <a:cs typeface="Times New Roman" pitchFamily="18" charset="0"/>
            </a:endParaRPr>
          </a:p>
        </p:txBody>
      </p:sp>
      <p:pic>
        <p:nvPicPr>
          <p:cNvPr id="34818" name="Picture 2"/>
          <p:cNvPicPr>
            <a:picLocks noChangeAspect="1" noChangeArrowheads="1"/>
          </p:cNvPicPr>
          <p:nvPr/>
        </p:nvPicPr>
        <p:blipFill>
          <a:blip r:embed="rId2"/>
          <a:srcRect/>
          <a:stretch>
            <a:fillRect/>
          </a:stretch>
        </p:blipFill>
        <p:spPr bwMode="auto">
          <a:xfrm>
            <a:off x="962025" y="2194560"/>
            <a:ext cx="2343150" cy="2699657"/>
          </a:xfrm>
          <a:prstGeom prst="rect">
            <a:avLst/>
          </a:prstGeom>
          <a:noFill/>
          <a:ln w="9525">
            <a:noFill/>
            <a:miter lim="800000"/>
            <a:headEnd/>
            <a:tailEnd/>
          </a:ln>
        </p:spPr>
      </p:pic>
      <p:pic>
        <p:nvPicPr>
          <p:cNvPr id="34819" name="Picture 3"/>
          <p:cNvPicPr>
            <a:picLocks noChangeAspect="1" noChangeArrowheads="1"/>
          </p:cNvPicPr>
          <p:nvPr/>
        </p:nvPicPr>
        <p:blipFill>
          <a:blip r:embed="rId3"/>
          <a:srcRect/>
          <a:stretch>
            <a:fillRect/>
          </a:stretch>
        </p:blipFill>
        <p:spPr bwMode="auto">
          <a:xfrm rot="16200000">
            <a:off x="4853568" y="1037760"/>
            <a:ext cx="2606312" cy="43054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AUTHORS</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509107"/>
            <a:ext cx="7523661" cy="3045475"/>
          </a:xfrm>
        </p:spPr>
        <p:txBody>
          <a:bodyPr/>
          <a:lstStyle/>
          <a:p>
            <a:pPr>
              <a:buNone/>
            </a:pPr>
            <a:r>
              <a:rPr lang="en-IN" sz="1400" b="1" dirty="0" smtClean="0">
                <a:latin typeface="Times New Roman" pitchFamily="18" charset="0"/>
                <a:cs typeface="Times New Roman" pitchFamily="18" charset="0"/>
              </a:rPr>
              <a:t>JENNIFER MANKOFF </a:t>
            </a:r>
          </a:p>
          <a:p>
            <a:pPr>
              <a:buNone/>
            </a:pPr>
            <a:r>
              <a:rPr lang="en-US" sz="1400" dirty="0" smtClean="0">
                <a:latin typeface="Times New Roman" pitchFamily="18" charset="0"/>
                <a:cs typeface="Times New Roman" pitchFamily="18" charset="0"/>
              </a:rPr>
              <a:t>PUBLISHED ITEM BY YEARS</a:t>
            </a:r>
          </a:p>
          <a:p>
            <a:pPr>
              <a:buNone/>
            </a:pPr>
            <a:endParaRPr lang="en-IN" sz="1400" dirty="0">
              <a:latin typeface="Times New Roman" pitchFamily="18" charset="0"/>
              <a:cs typeface="Times New Roman" pitchFamily="18" charset="0"/>
            </a:endParaRPr>
          </a:p>
        </p:txBody>
      </p:sp>
      <p:pic>
        <p:nvPicPr>
          <p:cNvPr id="35842" name="Picture 2"/>
          <p:cNvPicPr>
            <a:picLocks noChangeAspect="1" noChangeArrowheads="1"/>
          </p:cNvPicPr>
          <p:nvPr/>
        </p:nvPicPr>
        <p:blipFill>
          <a:blip r:embed="rId2"/>
          <a:srcRect/>
          <a:stretch>
            <a:fillRect/>
          </a:stretch>
        </p:blipFill>
        <p:spPr bwMode="auto">
          <a:xfrm>
            <a:off x="972367" y="2098765"/>
            <a:ext cx="2305050" cy="2843439"/>
          </a:xfrm>
          <a:prstGeom prst="rect">
            <a:avLst/>
          </a:prstGeom>
          <a:noFill/>
          <a:ln w="9525">
            <a:noFill/>
            <a:miter lim="800000"/>
            <a:headEnd/>
            <a:tailEnd/>
          </a:ln>
        </p:spPr>
      </p:pic>
      <p:pic>
        <p:nvPicPr>
          <p:cNvPr id="35844" name="Picture 4"/>
          <p:cNvPicPr>
            <a:picLocks noChangeAspect="1" noChangeArrowheads="1"/>
          </p:cNvPicPr>
          <p:nvPr/>
        </p:nvPicPr>
        <p:blipFill>
          <a:blip r:embed="rId3"/>
          <a:srcRect/>
          <a:stretch>
            <a:fillRect/>
          </a:stretch>
        </p:blipFill>
        <p:spPr bwMode="auto">
          <a:xfrm>
            <a:off x="3704136" y="1916702"/>
            <a:ext cx="4400550" cy="26860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PAPER 1</a:t>
            </a:r>
            <a:endParaRPr lang="en-IN" dirty="0">
              <a:latin typeface="Times New Roman" pitchFamily="18" charset="0"/>
              <a:cs typeface="Times New Roman" pitchFamily="18" charset="0"/>
            </a:endParaRPr>
          </a:p>
        </p:txBody>
      </p:sp>
      <p:sp>
        <p:nvSpPr>
          <p:cNvPr id="4" name="Text Placeholder 3"/>
          <p:cNvSpPr>
            <a:spLocks noGrp="1"/>
          </p:cNvSpPr>
          <p:nvPr>
            <p:ph type="body" idx="2"/>
          </p:nvPr>
        </p:nvSpPr>
        <p:spPr>
          <a:xfrm>
            <a:off x="819149" y="1465564"/>
            <a:ext cx="7671707" cy="2949682"/>
          </a:xfrm>
        </p:spPr>
        <p:txBody>
          <a:bodyPr/>
          <a:lstStyle/>
          <a:p>
            <a:pPr marL="617220" indent="-342900">
              <a:buNone/>
            </a:pPr>
            <a:r>
              <a:rPr lang="en-IN" sz="1800" b="1" dirty="0" smtClean="0">
                <a:latin typeface="Arial" pitchFamily="34" charset="0"/>
                <a:cs typeface="Arial" pitchFamily="34" charset="0"/>
              </a:rPr>
              <a:t>Audio Enhanced 3D Interfaces for Visually Impaired Users</a:t>
            </a:r>
          </a:p>
          <a:p>
            <a:pPr marL="617220" indent="-342900">
              <a:buNone/>
            </a:pPr>
            <a:r>
              <a:rPr lang="en-IN" sz="1600" b="1" dirty="0" smtClean="0">
                <a:latin typeface="Arial" pitchFamily="34" charset="0"/>
                <a:cs typeface="Arial" pitchFamily="34" charset="0"/>
              </a:rPr>
              <a:t>Authors: Stephen W. </a:t>
            </a:r>
            <a:r>
              <a:rPr lang="en-IN" sz="1600" b="1" dirty="0" err="1" smtClean="0">
                <a:latin typeface="Arial" pitchFamily="34" charset="0"/>
                <a:cs typeface="Arial" pitchFamily="34" charset="0"/>
              </a:rPr>
              <a:t>Mereu</a:t>
            </a:r>
            <a:r>
              <a:rPr lang="en-IN" sz="1600" b="1" dirty="0" smtClean="0">
                <a:latin typeface="Arial" pitchFamily="34" charset="0"/>
                <a:cs typeface="Arial" pitchFamily="34" charset="0"/>
              </a:rPr>
              <a:t>, Rick </a:t>
            </a:r>
            <a:r>
              <a:rPr lang="en-IN" sz="1600" b="1" dirty="0" err="1" smtClean="0">
                <a:latin typeface="Arial" pitchFamily="34" charset="0"/>
                <a:cs typeface="Arial" pitchFamily="34" charset="0"/>
              </a:rPr>
              <a:t>Kazman</a:t>
            </a:r>
            <a:endParaRPr lang="en-IN" sz="1600" b="1" dirty="0" smtClean="0">
              <a:latin typeface="Arial" pitchFamily="34" charset="0"/>
              <a:cs typeface="Arial" pitchFamily="34" charset="0"/>
            </a:endParaRPr>
          </a:p>
          <a:p>
            <a:pPr marL="617220" indent="-342900">
              <a:buNone/>
            </a:pPr>
            <a:r>
              <a:rPr lang="en-IN" sz="1400" dirty="0" smtClean="0">
                <a:latin typeface="Arial" pitchFamily="34" charset="0"/>
                <a:cs typeface="Arial" pitchFamily="34" charset="0"/>
              </a:rPr>
              <a:t>		     Department of Computer Science</a:t>
            </a:r>
          </a:p>
          <a:p>
            <a:pPr marL="617220" indent="-342900">
              <a:buNone/>
            </a:pPr>
            <a:r>
              <a:rPr lang="en-IN" sz="1400" dirty="0" smtClean="0">
                <a:latin typeface="Arial" pitchFamily="34" charset="0"/>
                <a:cs typeface="Arial" pitchFamily="34" charset="0"/>
              </a:rPr>
              <a:t>		     University of Waterloo</a:t>
            </a:r>
          </a:p>
          <a:p>
            <a:pPr marL="287338" indent="-14288">
              <a:buNone/>
            </a:pPr>
            <a:r>
              <a:rPr lang="en-US" sz="1400" dirty="0" smtClean="0">
                <a:latin typeface="Arial" pitchFamily="34" charset="0"/>
                <a:cs typeface="Arial" pitchFamily="34" charset="0"/>
              </a:rPr>
              <a:t>Presented in 1996 at </a:t>
            </a:r>
            <a:r>
              <a:rPr lang="en-IN" sz="1400" dirty="0" smtClean="0">
                <a:latin typeface="Arial" pitchFamily="34" charset="0"/>
                <a:cs typeface="Arial" pitchFamily="34" charset="0"/>
              </a:rPr>
              <a:t>Proceedings of the SIGCHI Conference on Human Factors in Computing Systems </a:t>
            </a:r>
          </a:p>
          <a:p>
            <a:pPr marL="617220" indent="-342900">
              <a:buNone/>
            </a:pPr>
            <a:r>
              <a:rPr lang="en-US" sz="1600" b="1" dirty="0" smtClean="0">
                <a:latin typeface="Arial" pitchFamily="34" charset="0"/>
                <a:cs typeface="Arial" pitchFamily="34" charset="0"/>
              </a:rPr>
              <a:t>Funding:</a:t>
            </a:r>
          </a:p>
          <a:p>
            <a:pPr marL="287338" indent="-141288">
              <a:buNone/>
            </a:pPr>
            <a:r>
              <a:rPr lang="en-IN" sz="1400" dirty="0" smtClean="0">
                <a:latin typeface="Arial" pitchFamily="34" charset="0"/>
                <a:cs typeface="Arial" pitchFamily="34" charset="0"/>
              </a:rPr>
              <a:t>   Natural Sciences and Engineering Research Council of Canada, the University of Waterloo/Institute for Computer Research, and Intel Corporation</a:t>
            </a:r>
            <a:endParaRPr lang="en-US" sz="1400" dirty="0" smtClean="0">
              <a:latin typeface="Arial" pitchFamily="34" charset="0"/>
              <a:cs typeface="Arial" pitchFamily="34" charset="0"/>
            </a:endParaRPr>
          </a:p>
          <a:p>
            <a:pPr marL="488950" indent="-342900">
              <a:buNone/>
            </a:pPr>
            <a:r>
              <a:rPr lang="en-IN" sz="1400" i="1" dirty="0" smtClean="0">
                <a:latin typeface="Arial" pitchFamily="34" charset="0"/>
                <a:cs typeface="Arial" pitchFamily="34" charset="0"/>
              </a:rPr>
              <a:t>	</a:t>
            </a:r>
          </a:p>
          <a:p>
            <a:pPr marL="488950" indent="-342900">
              <a:buNone/>
            </a:pPr>
            <a:endParaRPr lang="en-IN" sz="1400" i="1" dirty="0" smtClean="0">
              <a:latin typeface="Arial" pitchFamily="34" charset="0"/>
              <a:cs typeface="Arial" pitchFamily="34" charset="0"/>
            </a:endParaRPr>
          </a:p>
          <a:p>
            <a:pPr marL="488950" indent="-342900">
              <a:buNone/>
            </a:pPr>
            <a:endParaRPr lang="en-IN" sz="1400" i="1" dirty="0" smtClean="0">
              <a:latin typeface="Arial" pitchFamily="34" charset="0"/>
              <a:cs typeface="Arial" pitchFamily="34" charset="0"/>
            </a:endParaRPr>
          </a:p>
          <a:p>
            <a:pPr marL="488950" indent="-342900">
              <a:buNone/>
            </a:pPr>
            <a:r>
              <a:rPr lang="en-IN" sz="1400" i="1" dirty="0" smtClean="0">
                <a:latin typeface="Arial" pitchFamily="34" charset="0"/>
                <a:cs typeface="Arial" pitchFamily="34" charset="0"/>
              </a:rPr>
              <a:t>	</a:t>
            </a:r>
            <a:r>
              <a:rPr lang="en-IN" sz="1400" dirty="0" smtClean="0">
                <a:latin typeface="Arial" pitchFamily="34" charset="0"/>
                <a:cs typeface="Arial" pitchFamily="34" charset="0"/>
              </a:rPr>
              <a:t/>
            </a:r>
            <a:br>
              <a:rPr lang="en-IN" sz="1400" dirty="0" smtClean="0">
                <a:latin typeface="Arial" pitchFamily="34" charset="0"/>
                <a:cs typeface="Arial" pitchFamily="34" charset="0"/>
              </a:rPr>
            </a:br>
            <a:endParaRPr lang="en-IN" sz="1400" dirty="0" smtClean="0">
              <a:latin typeface="Arial" pitchFamily="34" charset="0"/>
              <a:cs typeface="Arial" pitchFamily="34" charset="0"/>
            </a:endParaRPr>
          </a:p>
          <a:p>
            <a:pPr marL="617220" indent="-342900">
              <a:buNone/>
            </a:pPr>
            <a:endParaRPr lang="en-US" sz="14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IN" dirty="0"/>
          </a:p>
        </p:txBody>
      </p:sp>
      <p:sp>
        <p:nvSpPr>
          <p:cNvPr id="4" name="Text Placeholder 3"/>
          <p:cNvSpPr>
            <a:spLocks noGrp="1"/>
          </p:cNvSpPr>
          <p:nvPr>
            <p:ph type="body" idx="2"/>
          </p:nvPr>
        </p:nvSpPr>
        <p:spPr>
          <a:xfrm>
            <a:off x="819149" y="1619794"/>
            <a:ext cx="8002634" cy="3074126"/>
          </a:xfrm>
        </p:spPr>
        <p:txBody>
          <a:bodyPr/>
          <a:lstStyle/>
          <a:p>
            <a:pPr marL="174625" indent="-174625">
              <a:buFont typeface="Wingdings" pitchFamily="2" charset="2"/>
              <a:buChar char="v"/>
            </a:pPr>
            <a:r>
              <a:rPr lang="en-US" sz="1400" dirty="0" smtClean="0">
                <a:latin typeface="Arial" pitchFamily="34" charset="0"/>
                <a:cs typeface="Arial" pitchFamily="34" charset="0"/>
              </a:rPr>
              <a:t>The aim of this paper is to provide design principles that a designer should consider when designing a tool for non visual interaction.</a:t>
            </a:r>
          </a:p>
          <a:p>
            <a:pPr marL="174625" indent="-174625">
              <a:buFont typeface="Wingdings" pitchFamily="2" charset="2"/>
              <a:buChar char="v"/>
            </a:pPr>
            <a:r>
              <a:rPr lang="en-US" sz="1400" dirty="0" smtClean="0">
                <a:latin typeface="Arial" pitchFamily="34" charset="0"/>
                <a:cs typeface="Arial" pitchFamily="34" charset="0"/>
              </a:rPr>
              <a:t>Despite ground breaking development in the </a:t>
            </a:r>
            <a:r>
              <a:rPr lang="en-IN" sz="1400" dirty="0" smtClean="0">
                <a:latin typeface="Arial" pitchFamily="34" charset="0"/>
                <a:cs typeface="Arial" pitchFamily="34" charset="0"/>
              </a:rPr>
              <a:t>screen readers, screen magnifiers, and other technologies, non-visual computing for blind users and those with limited vision continues to lag behind visual computing in usability and advanced functionality</a:t>
            </a:r>
            <a:r>
              <a:rPr lang="en-US" sz="1400" dirty="0" smtClean="0">
                <a:latin typeface="Arial" pitchFamily="34" charset="0"/>
                <a:cs typeface="Arial" pitchFamily="34" charset="0"/>
              </a:rPr>
              <a:t> .</a:t>
            </a:r>
          </a:p>
          <a:p>
            <a:pPr marL="174625" indent="-174625">
              <a:buFont typeface="Wingdings" pitchFamily="2" charset="2"/>
              <a:buChar char="v"/>
            </a:pPr>
            <a:r>
              <a:rPr lang="en-US" sz="1400" dirty="0" smtClean="0">
                <a:latin typeface="Arial" pitchFamily="34" charset="0"/>
                <a:cs typeface="Arial" pitchFamily="34" charset="0"/>
              </a:rPr>
              <a:t>This paper provides a new approach structured around human activity to overcome obstacles </a:t>
            </a:r>
            <a:r>
              <a:rPr lang="en-US" sz="1400" dirty="0" smtClean="0">
                <a:latin typeface="Arial" pitchFamily="34" charset="0"/>
                <a:cs typeface="Arial" pitchFamily="34" charset="0"/>
              </a:rPr>
              <a:t>for low </a:t>
            </a:r>
            <a:r>
              <a:rPr lang="en-US" sz="1400" dirty="0" smtClean="0">
                <a:latin typeface="Arial" pitchFamily="34" charset="0"/>
                <a:cs typeface="Arial" pitchFamily="34" charset="0"/>
              </a:rPr>
              <a:t>vision or blind users face when interacting with GUI.</a:t>
            </a:r>
          </a:p>
          <a:p>
            <a:pPr marL="174625" indent="-174625">
              <a:buFont typeface="Wingdings" pitchFamily="2" charset="2"/>
              <a:buChar char="v"/>
            </a:pPr>
            <a:endParaRPr lang="en-US" sz="14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HCI KEY WORDS</a:t>
            </a:r>
            <a:endParaRPr lang="en-IN" dirty="0"/>
          </a:p>
        </p:txBody>
      </p:sp>
      <p:sp>
        <p:nvSpPr>
          <p:cNvPr id="4" name="Text Placeholder 3"/>
          <p:cNvSpPr>
            <a:spLocks noGrp="1"/>
          </p:cNvSpPr>
          <p:nvPr>
            <p:ph type="body" idx="2"/>
          </p:nvPr>
        </p:nvSpPr>
        <p:spPr>
          <a:xfrm>
            <a:off x="819149" y="1619794"/>
            <a:ext cx="8002634" cy="3074126"/>
          </a:xfrm>
        </p:spPr>
        <p:txBody>
          <a:bodyPr/>
          <a:lstStyle/>
          <a:p>
            <a:pPr marL="174625" indent="-174625">
              <a:buFont typeface="Wingdings" pitchFamily="2" charset="2"/>
              <a:buChar char="v"/>
            </a:pPr>
            <a:r>
              <a:rPr lang="en-US" sz="1400" dirty="0" smtClean="0">
                <a:latin typeface="Arial" pitchFamily="34" charset="0"/>
                <a:cs typeface="Arial" pitchFamily="34" charset="0"/>
              </a:rPr>
              <a:t>Empirical studies in accessibility</a:t>
            </a:r>
          </a:p>
          <a:p>
            <a:pPr marL="174625" indent="-174625">
              <a:buFont typeface="Wingdings" pitchFamily="2" charset="2"/>
              <a:buChar char="v"/>
            </a:pPr>
            <a:r>
              <a:rPr lang="en-US" sz="1400" dirty="0" smtClean="0">
                <a:latin typeface="Arial" pitchFamily="34" charset="0"/>
                <a:cs typeface="Arial" pitchFamily="34" charset="0"/>
              </a:rPr>
              <a:t>Human-centered computing → Haptic devices</a:t>
            </a:r>
          </a:p>
          <a:p>
            <a:pPr marL="174625" indent="-174625">
              <a:buFont typeface="Wingdings" pitchFamily="2" charset="2"/>
              <a:buChar char="v"/>
            </a:pPr>
            <a:r>
              <a:rPr lang="en-US" sz="1400" dirty="0" smtClean="0">
                <a:latin typeface="Arial" pitchFamily="34" charset="0"/>
                <a:cs typeface="Arial" pitchFamily="34" charset="0"/>
              </a:rPr>
              <a:t>Social and professional topics</a:t>
            </a:r>
          </a:p>
          <a:p>
            <a:pPr marL="174625" indent="-174625">
              <a:buFont typeface="Wingdings" pitchFamily="2" charset="2"/>
              <a:buChar char="v"/>
            </a:pPr>
            <a:r>
              <a:rPr lang="en-IN" sz="1400" dirty="0" smtClean="0">
                <a:latin typeface="Arial" pitchFamily="34" charset="0"/>
                <a:cs typeface="Arial" pitchFamily="34" charset="0"/>
              </a:rPr>
              <a:t>Accessibility</a:t>
            </a:r>
          </a:p>
          <a:p>
            <a:pPr marL="174625" indent="-174625">
              <a:buFont typeface="Wingdings" pitchFamily="2" charset="2"/>
              <a:buChar char="v"/>
            </a:pPr>
            <a:r>
              <a:rPr lang="en-IN" sz="1400" dirty="0" smtClean="0">
                <a:latin typeface="Arial" pitchFamily="34" charset="0"/>
                <a:cs typeface="Arial" pitchFamily="34" charset="0"/>
              </a:rPr>
              <a:t>HCI design and evaluation methods</a:t>
            </a:r>
          </a:p>
          <a:p>
            <a:pPr marL="174625" indent="-174625">
              <a:buFont typeface="Wingdings" pitchFamily="2" charset="2"/>
              <a:buChar char="v"/>
            </a:pPr>
            <a:r>
              <a:rPr lang="en-IN" sz="1400" dirty="0" smtClean="0">
                <a:latin typeface="Arial" pitchFamily="34" charset="0"/>
                <a:cs typeface="Arial" pitchFamily="34" charset="0"/>
              </a:rPr>
              <a:t>Activity theory and activity based computing</a:t>
            </a:r>
          </a:p>
          <a:p>
            <a:pPr marL="174625" indent="-174625">
              <a:buFont typeface="Wingdings" pitchFamily="2" charset="2"/>
              <a:buChar char="v"/>
            </a:pPr>
            <a:r>
              <a:rPr lang="en-US" sz="1400" dirty="0" smtClean="0">
                <a:latin typeface="Arial" pitchFamily="34" charset="0"/>
                <a:cs typeface="Arial" pitchFamily="34" charset="0"/>
              </a:rPr>
              <a:t>Assistive Technology</a:t>
            </a:r>
          </a:p>
          <a:p>
            <a:pPr marL="174625" indent="-174625">
              <a:buFont typeface="Wingdings" pitchFamily="2" charset="2"/>
              <a:buChar char="v"/>
            </a:pPr>
            <a:r>
              <a:rPr lang="en-US" sz="1400" dirty="0" smtClean="0">
                <a:latin typeface="Arial" pitchFamily="34" charset="0"/>
                <a:cs typeface="Arial" pitchFamily="34" charset="0"/>
              </a:rPr>
              <a:t>Collaborating and social computing</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IN" dirty="0"/>
          </a:p>
        </p:txBody>
      </p:sp>
      <p:sp>
        <p:nvSpPr>
          <p:cNvPr id="6" name="TextBox 5"/>
          <p:cNvSpPr txBox="1"/>
          <p:nvPr/>
        </p:nvSpPr>
        <p:spPr>
          <a:xfrm>
            <a:off x="757646" y="1463040"/>
            <a:ext cx="7811588" cy="1169551"/>
          </a:xfrm>
          <a:prstGeom prst="rect">
            <a:avLst/>
          </a:prstGeom>
          <a:noFill/>
        </p:spPr>
        <p:txBody>
          <a:bodyPr wrap="square" rtlCol="0">
            <a:spAutoFit/>
          </a:bodyPr>
          <a:lstStyle/>
          <a:p>
            <a:r>
              <a:rPr lang="en-IN" dirty="0" smtClean="0"/>
              <a:t>The typical workflow for </a:t>
            </a:r>
            <a:r>
              <a:rPr lang="en-IN" b="1" dirty="0" smtClean="0"/>
              <a:t>non-visual use of computational systems</a:t>
            </a:r>
            <a:r>
              <a:rPr lang="en-IN" dirty="0" smtClean="0"/>
              <a:t>. A blind or low vision user must recall application, operating system, and assistive software keyboard commands to control input into an Information and Communications Technology (ICT). The ICT responds to keyboard input through a serial stream of auditory information that combines semantic and lexical information.</a:t>
            </a:r>
            <a:endParaRPr lang="en-IN" dirty="0"/>
          </a:p>
        </p:txBody>
      </p:sp>
      <p:pic>
        <p:nvPicPr>
          <p:cNvPr id="37891" name="Picture 3"/>
          <p:cNvPicPr>
            <a:picLocks noChangeAspect="1" noChangeArrowheads="1"/>
          </p:cNvPicPr>
          <p:nvPr/>
        </p:nvPicPr>
        <p:blipFill>
          <a:blip r:embed="rId2">
            <a:duotone>
              <a:schemeClr val="accent3">
                <a:shade val="45000"/>
                <a:satMod val="135000"/>
              </a:schemeClr>
              <a:prstClr val="white"/>
            </a:duotone>
          </a:blip>
          <a:srcRect/>
          <a:stretch>
            <a:fillRect/>
          </a:stretch>
        </p:blipFill>
        <p:spPr bwMode="auto">
          <a:xfrm>
            <a:off x="2116182" y="2477816"/>
            <a:ext cx="5059681" cy="221057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IN" dirty="0"/>
          </a:p>
        </p:txBody>
      </p:sp>
      <p:sp>
        <p:nvSpPr>
          <p:cNvPr id="6" name="TextBox 5"/>
          <p:cNvSpPr txBox="1"/>
          <p:nvPr/>
        </p:nvSpPr>
        <p:spPr>
          <a:xfrm>
            <a:off x="757646" y="1463040"/>
            <a:ext cx="8020594" cy="3108543"/>
          </a:xfrm>
          <a:prstGeom prst="rect">
            <a:avLst/>
          </a:prstGeom>
          <a:noFill/>
        </p:spPr>
        <p:txBody>
          <a:bodyPr wrap="square" rtlCol="0">
            <a:spAutoFit/>
          </a:bodyPr>
          <a:lstStyle/>
          <a:p>
            <a:pPr marL="174625" indent="-174625">
              <a:buFont typeface="Wingdings" pitchFamily="2" charset="2"/>
              <a:buChar char="v"/>
            </a:pPr>
            <a:r>
              <a:rPr lang="en-IN" dirty="0" smtClean="0"/>
              <a:t>Blind and low vision users must rely on a keyboard for input and specialized software for converting visual and textual information to speech or a magnified viewport.</a:t>
            </a:r>
          </a:p>
          <a:p>
            <a:pPr marL="174625" indent="-174625"/>
            <a:r>
              <a:rPr lang="en-US" dirty="0" smtClean="0"/>
              <a:t> 	As more information is presented visually,</a:t>
            </a:r>
          </a:p>
          <a:p>
            <a:pPr marL="174625" indent="-174625"/>
            <a:r>
              <a:rPr lang="en-IN" dirty="0" smtClean="0"/>
              <a:t>	This approach widens the gap for blind and low-vision users between the human activity and the technological abstraction, as all of the services and data typically communicated visually.</a:t>
            </a:r>
          </a:p>
          <a:p>
            <a:pPr marL="174625" indent="-174625">
              <a:buFont typeface="Wingdings" pitchFamily="2" charset="2"/>
              <a:buChar char="v"/>
            </a:pPr>
            <a:r>
              <a:rPr lang="en-US" dirty="0" smtClean="0"/>
              <a:t>The goal here is to center the </a:t>
            </a:r>
            <a:r>
              <a:rPr lang="en-IN" dirty="0" smtClean="0"/>
              <a:t>accessible technologies for the desktop computing environment from the ground up as an infrastructure centred around activity.</a:t>
            </a:r>
          </a:p>
          <a:p>
            <a:pPr marL="174625" indent="-174625">
              <a:buFont typeface="Wingdings" pitchFamily="2" charset="2"/>
              <a:buChar char="v"/>
            </a:pPr>
            <a:r>
              <a:rPr lang="en-US" dirty="0" smtClean="0"/>
              <a:t>There are two advantages of this approach</a:t>
            </a:r>
          </a:p>
          <a:p>
            <a:pPr marL="174625" lvl="1" indent="-174625"/>
            <a:r>
              <a:rPr lang="en-US" dirty="0" smtClean="0"/>
              <a:t>	[1] Simple Abstraction increases accessibility and removes overhead that limit adoption of activity centered design.</a:t>
            </a:r>
          </a:p>
          <a:p>
            <a:pPr marL="174625" lvl="1" indent="-174625"/>
            <a:r>
              <a:rPr lang="en-US" dirty="0" smtClean="0"/>
              <a:t>	[2] By rearticulating the preferences of blind users we think about assistive technologies.</a:t>
            </a:r>
          </a:p>
          <a:p>
            <a:pPr marL="174625" lvl="1" indent="-174625">
              <a:buFont typeface="Wingdings" pitchFamily="2" charset="2"/>
              <a:buChar char="v"/>
            </a:pPr>
            <a:r>
              <a:rPr lang="en-IN" dirty="0" smtClean="0"/>
              <a:t>The transition from command line to graphical interface signalled a turning point for individuals who were unable to manipulate a WIMP (windows, icons, menus, and pointers) environment.</a:t>
            </a:r>
          </a:p>
          <a:p>
            <a:pPr marL="174625" lvl="1" indent="-174625"/>
            <a:endParaRPr lang="en-IN"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assistive technologies</a:t>
            </a:r>
            <a:endParaRPr lang="en-IN" dirty="0"/>
          </a:p>
        </p:txBody>
      </p:sp>
      <p:pic>
        <p:nvPicPr>
          <p:cNvPr id="5" name="Picture 2" descr="https://upload.wikimedia.org/wikipedia/commons/e/eb/MAGic_Large_Print_Keyboard.jpg?1591108020333"/>
          <p:cNvPicPr>
            <a:picLocks noChangeAspect="1" noChangeArrowheads="1"/>
          </p:cNvPicPr>
          <p:nvPr/>
        </p:nvPicPr>
        <p:blipFill>
          <a:blip r:embed="rId2"/>
          <a:srcRect/>
          <a:stretch>
            <a:fillRect/>
          </a:stretch>
        </p:blipFill>
        <p:spPr bwMode="auto">
          <a:xfrm>
            <a:off x="923108" y="1674265"/>
            <a:ext cx="5129349" cy="2665733"/>
          </a:xfrm>
          <a:prstGeom prst="rect">
            <a:avLst/>
          </a:prstGeom>
          <a:noFill/>
        </p:spPr>
      </p:pic>
      <p:pic>
        <p:nvPicPr>
          <p:cNvPr id="50178" name="Picture 2"/>
          <p:cNvPicPr>
            <a:picLocks noChangeAspect="1" noChangeArrowheads="1"/>
          </p:cNvPicPr>
          <p:nvPr/>
        </p:nvPicPr>
        <p:blipFill>
          <a:blip r:embed="rId3"/>
          <a:srcRect/>
          <a:stretch>
            <a:fillRect/>
          </a:stretch>
        </p:blipFill>
        <p:spPr bwMode="auto">
          <a:xfrm>
            <a:off x="6648314" y="1053193"/>
            <a:ext cx="2047875" cy="3733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IN" dirty="0"/>
          </a:p>
        </p:txBody>
      </p:sp>
      <p:sp>
        <p:nvSpPr>
          <p:cNvPr id="6" name="TextBox 5"/>
          <p:cNvSpPr txBox="1"/>
          <p:nvPr/>
        </p:nvSpPr>
        <p:spPr>
          <a:xfrm>
            <a:off x="757646" y="1463040"/>
            <a:ext cx="8020594" cy="1169551"/>
          </a:xfrm>
          <a:prstGeom prst="rect">
            <a:avLst/>
          </a:prstGeom>
          <a:noFill/>
        </p:spPr>
        <p:txBody>
          <a:bodyPr wrap="square" rtlCol="0">
            <a:spAutoFit/>
          </a:bodyPr>
          <a:lstStyle/>
          <a:p>
            <a:pPr marL="174625" indent="-174625">
              <a:buFont typeface="Wingdings" pitchFamily="2" charset="2"/>
              <a:buChar char="v"/>
            </a:pPr>
            <a:r>
              <a:rPr lang="en-US" dirty="0" smtClean="0"/>
              <a:t>Accessible system</a:t>
            </a:r>
          </a:p>
          <a:p>
            <a:pPr marL="174625" indent="-174625"/>
            <a:r>
              <a:rPr lang="en-US" dirty="0" smtClean="0"/>
              <a:t>	It focus on development of subsystem that understood how to pair metadata with interface element thus it becomes natural component of user interface.</a:t>
            </a:r>
          </a:p>
          <a:p>
            <a:pPr marL="174625" indent="-174625"/>
            <a:r>
              <a:rPr lang="en-US" dirty="0" smtClean="0"/>
              <a:t>	The transitory nature of audio cannot allow audio to be used as metaphors in certain applications</a:t>
            </a:r>
          </a:p>
          <a:p>
            <a:pPr marL="174625" indent="-174625"/>
            <a:r>
              <a:rPr lang="en-US" dirty="0" smtClean="0"/>
              <a:t>	So focusing on tangible system on which human can interact with increases their recall abilities.</a:t>
            </a:r>
          </a:p>
        </p:txBody>
      </p:sp>
      <p:pic>
        <p:nvPicPr>
          <p:cNvPr id="38914" name="Picture 2"/>
          <p:cNvPicPr>
            <a:picLocks noChangeAspect="1" noChangeArrowheads="1"/>
          </p:cNvPicPr>
          <p:nvPr/>
        </p:nvPicPr>
        <p:blipFill>
          <a:blip r:embed="rId2"/>
          <a:srcRect/>
          <a:stretch>
            <a:fillRect/>
          </a:stretch>
        </p:blipFill>
        <p:spPr bwMode="auto">
          <a:xfrm>
            <a:off x="6331131" y="3283132"/>
            <a:ext cx="2551680" cy="1612445"/>
          </a:xfrm>
          <a:prstGeom prst="rect">
            <a:avLst/>
          </a:prstGeom>
          <a:noFill/>
          <a:ln w="9525">
            <a:noFill/>
            <a:miter lim="800000"/>
            <a:headEnd/>
            <a:tailEnd/>
          </a:ln>
        </p:spPr>
      </p:pic>
      <p:sp>
        <p:nvSpPr>
          <p:cNvPr id="5" name="TextBox 4"/>
          <p:cNvSpPr txBox="1"/>
          <p:nvPr/>
        </p:nvSpPr>
        <p:spPr>
          <a:xfrm>
            <a:off x="766355" y="2725784"/>
            <a:ext cx="5503818" cy="1815882"/>
          </a:xfrm>
          <a:prstGeom prst="rect">
            <a:avLst/>
          </a:prstGeom>
          <a:noFill/>
        </p:spPr>
        <p:txBody>
          <a:bodyPr wrap="square" rtlCol="0">
            <a:spAutoFit/>
          </a:bodyPr>
          <a:lstStyle/>
          <a:p>
            <a:pPr marL="174625" indent="-174625"/>
            <a:endParaRPr lang="en-US" dirty="0" smtClean="0"/>
          </a:p>
          <a:p>
            <a:pPr marL="174625" indent="-174625">
              <a:buFont typeface="Wingdings" pitchFamily="2" charset="2"/>
              <a:buChar char="v"/>
            </a:pPr>
            <a:r>
              <a:rPr lang="en-US" dirty="0" smtClean="0"/>
              <a:t>Activity Theory</a:t>
            </a:r>
          </a:p>
          <a:p>
            <a:pPr marL="174625" indent="-174625"/>
            <a:r>
              <a:rPr lang="en-US" dirty="0" smtClean="0"/>
              <a:t>    </a:t>
            </a:r>
            <a:r>
              <a:rPr lang="en-IN" dirty="0" smtClean="0"/>
              <a:t>Activity theory describes a conceptual framework for understanding the goals, motives, and needs of human consciousness. Activity can be  describe  as a relationship between the human </a:t>
            </a:r>
            <a:r>
              <a:rPr lang="en-IN" i="1" dirty="0" smtClean="0"/>
              <a:t>subject and an object, traditionally denoted symbolically as S → O.</a:t>
            </a:r>
            <a:endParaRPr lang="en-IN" dirty="0" smtClean="0"/>
          </a:p>
          <a:p>
            <a:endParaRPr lang="en-IN"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STUDY</a:t>
            </a:r>
            <a:endParaRPr lang="en-IN" dirty="0"/>
          </a:p>
        </p:txBody>
      </p:sp>
      <p:sp>
        <p:nvSpPr>
          <p:cNvPr id="6" name="TextBox 5"/>
          <p:cNvSpPr txBox="1"/>
          <p:nvPr/>
        </p:nvSpPr>
        <p:spPr>
          <a:xfrm>
            <a:off x="644434" y="1201783"/>
            <a:ext cx="8133806" cy="3539430"/>
          </a:xfrm>
          <a:prstGeom prst="rect">
            <a:avLst/>
          </a:prstGeom>
          <a:noFill/>
        </p:spPr>
        <p:txBody>
          <a:bodyPr wrap="square" rtlCol="0">
            <a:spAutoFit/>
          </a:bodyPr>
          <a:lstStyle/>
          <a:p>
            <a:pPr marL="174625" indent="-174625">
              <a:buFont typeface="Wingdings" pitchFamily="2" charset="2"/>
              <a:buChar char="v"/>
            </a:pPr>
            <a:r>
              <a:rPr lang="en-US" dirty="0" smtClean="0"/>
              <a:t>To understand the challenges and opportunities of non-visual computing a study was undertaken with</a:t>
            </a:r>
            <a:r>
              <a:rPr lang="en-US" b="1" dirty="0" smtClean="0"/>
              <a:t> </a:t>
            </a:r>
            <a:r>
              <a:rPr lang="en-US" b="1" dirty="0" err="1" smtClean="0"/>
              <a:t>empowertech</a:t>
            </a:r>
            <a:r>
              <a:rPr lang="en-US" dirty="0" smtClean="0"/>
              <a:t>. </a:t>
            </a:r>
            <a:r>
              <a:rPr lang="en-US" b="1" dirty="0" smtClean="0"/>
              <a:t>The aim </a:t>
            </a:r>
            <a:r>
              <a:rPr lang="en-US" dirty="0" smtClean="0"/>
              <a:t>is understand the unconscious operation being conducted in the service of the task. The analysis indicate that</a:t>
            </a:r>
          </a:p>
          <a:p>
            <a:pPr marL="174625" indent="-174625"/>
            <a:r>
              <a:rPr lang="en-US" dirty="0" smtClean="0"/>
              <a:t>	[1] activity centric approach will be supportive of non-visual users.</a:t>
            </a:r>
          </a:p>
          <a:p>
            <a:pPr marL="174625" indent="-174625"/>
            <a:r>
              <a:rPr lang="en-US" dirty="0" smtClean="0"/>
              <a:t>	[2] challenges of shifting from application centric to activity centric</a:t>
            </a:r>
          </a:p>
          <a:p>
            <a:pPr marL="174625" indent="-174625"/>
            <a:r>
              <a:rPr lang="en-US" dirty="0" smtClean="0"/>
              <a:t>	[3] multi-model and tangible solution that can address the need of users.</a:t>
            </a:r>
          </a:p>
          <a:p>
            <a:pPr marL="174625" indent="-174625">
              <a:buFont typeface="Wingdings" pitchFamily="2" charset="2"/>
              <a:buChar char="v"/>
            </a:pPr>
            <a:endParaRPr lang="en-US" dirty="0" smtClean="0"/>
          </a:p>
          <a:p>
            <a:pPr marL="174625" indent="-174625">
              <a:buFont typeface="Wingdings" pitchFamily="2" charset="2"/>
              <a:buChar char="v"/>
            </a:pPr>
            <a:r>
              <a:rPr lang="en-US" dirty="0" smtClean="0"/>
              <a:t>Through activity theory lens we observe the relationship between </a:t>
            </a:r>
            <a:r>
              <a:rPr lang="en-US" b="1" dirty="0" smtClean="0"/>
              <a:t>actions </a:t>
            </a:r>
            <a:r>
              <a:rPr lang="en-US" dirty="0" smtClean="0"/>
              <a:t>that human consciously perform and </a:t>
            </a:r>
            <a:r>
              <a:rPr lang="en-US" b="1" dirty="0" smtClean="0"/>
              <a:t>operations</a:t>
            </a:r>
            <a:r>
              <a:rPr lang="en-US" dirty="0" smtClean="0"/>
              <a:t> that human unconsciously perform.</a:t>
            </a:r>
          </a:p>
          <a:p>
            <a:pPr marL="174625" indent="-174625"/>
            <a:r>
              <a:rPr lang="en-US" dirty="0" smtClean="0"/>
              <a:t>	Challenges that occurred with users</a:t>
            </a:r>
          </a:p>
          <a:p>
            <a:pPr marL="174625" indent="-174625"/>
            <a:r>
              <a:rPr lang="en-US" dirty="0" smtClean="0"/>
              <a:t>	[1] non-visual users often struggle to structure their data and services by activity.</a:t>
            </a:r>
          </a:p>
          <a:p>
            <a:pPr marL="174625" indent="-174625"/>
            <a:r>
              <a:rPr lang="en-US" dirty="0" smtClean="0"/>
              <a:t>	[2] resuming and pausing events is a challenge.</a:t>
            </a:r>
          </a:p>
          <a:p>
            <a:pPr marL="174625" indent="-174625"/>
            <a:r>
              <a:rPr lang="en-US" dirty="0" smtClean="0"/>
              <a:t>	[3] lack of visual feedback makes user to query and cycle through service making system opaque.</a:t>
            </a:r>
          </a:p>
          <a:p>
            <a:pPr marL="461963" indent="-461963"/>
            <a:r>
              <a:rPr lang="en-US" dirty="0" smtClean="0"/>
              <a:t>    [4]</a:t>
            </a:r>
            <a:r>
              <a:rPr lang="en-IN" dirty="0" smtClean="0"/>
              <a:t> The challenges of organization of data, services, and applications for non-visual users within a</a:t>
            </a:r>
          </a:p>
          <a:p>
            <a:pPr marL="461963" indent="-461963"/>
            <a:r>
              <a:rPr lang="en-IN" dirty="0" smtClean="0"/>
              <a:t>	single activity indicate that existing computational abstractions are not sufficient for blind and low vision users.</a:t>
            </a:r>
            <a:endParaRPr lang="en-US" b="1"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STUDY</a:t>
            </a:r>
            <a:endParaRPr lang="en-IN" dirty="0"/>
          </a:p>
        </p:txBody>
      </p:sp>
      <p:sp>
        <p:nvSpPr>
          <p:cNvPr id="6" name="TextBox 5"/>
          <p:cNvSpPr txBox="1"/>
          <p:nvPr/>
        </p:nvSpPr>
        <p:spPr>
          <a:xfrm>
            <a:off x="644434" y="1201783"/>
            <a:ext cx="8133806" cy="2462213"/>
          </a:xfrm>
          <a:prstGeom prst="rect">
            <a:avLst/>
          </a:prstGeom>
          <a:noFill/>
        </p:spPr>
        <p:txBody>
          <a:bodyPr wrap="square" rtlCol="0">
            <a:spAutoFit/>
          </a:bodyPr>
          <a:lstStyle/>
          <a:p>
            <a:pPr marL="174625" indent="-174625">
              <a:buFont typeface="Wingdings" pitchFamily="2" charset="2"/>
              <a:buChar char="v"/>
            </a:pPr>
            <a:r>
              <a:rPr lang="en-US" dirty="0" smtClean="0"/>
              <a:t>An activity theoretic approach to accessibility</a:t>
            </a:r>
          </a:p>
          <a:p>
            <a:pPr marL="174625" indent="-174625"/>
            <a:endParaRPr lang="en-US" dirty="0" smtClean="0"/>
          </a:p>
          <a:p>
            <a:pPr marL="174625" lvl="1" indent="-174625"/>
            <a:r>
              <a:rPr lang="en-US" dirty="0" smtClean="0"/>
              <a:t>	[1] Organization by activity</a:t>
            </a:r>
          </a:p>
          <a:p>
            <a:pPr marL="174625" lvl="1" indent="-174625"/>
            <a:endParaRPr lang="en-US" dirty="0" smtClean="0"/>
          </a:p>
          <a:p>
            <a:pPr marL="174625" lvl="1" indent="-174625"/>
            <a:r>
              <a:rPr lang="en-US" dirty="0" smtClean="0"/>
              <a:t>	[2] Activity tracking</a:t>
            </a:r>
          </a:p>
          <a:p>
            <a:pPr marL="174625" lvl="1" indent="-174625"/>
            <a:endParaRPr lang="en-US" dirty="0" smtClean="0"/>
          </a:p>
          <a:p>
            <a:pPr marL="174625" lvl="1" indent="-174625"/>
            <a:r>
              <a:rPr lang="en-US" dirty="0" smtClean="0"/>
              <a:t>	[3] Operationalizing Actions</a:t>
            </a:r>
          </a:p>
          <a:p>
            <a:pPr marL="174625" lvl="1" indent="-174625"/>
            <a:endParaRPr lang="en-US" dirty="0" smtClean="0"/>
          </a:p>
          <a:p>
            <a:pPr marL="174625" lvl="1" indent="-174625"/>
            <a:endParaRPr lang="en-US" dirty="0" smtClean="0"/>
          </a:p>
          <a:p>
            <a:pPr marL="174625" lvl="1" indent="-174625"/>
            <a:endParaRPr lang="en-US" dirty="0" smtClean="0"/>
          </a:p>
          <a:p>
            <a:pPr marL="174625" lvl="1" indent="-174625"/>
            <a:endParaRPr lang="en-US" dirty="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DISCUSSION</a:t>
            </a:r>
            <a:endParaRPr lang="en-IN" dirty="0"/>
          </a:p>
        </p:txBody>
      </p:sp>
      <p:sp>
        <p:nvSpPr>
          <p:cNvPr id="6" name="TextBox 5"/>
          <p:cNvSpPr txBox="1"/>
          <p:nvPr/>
        </p:nvSpPr>
        <p:spPr>
          <a:xfrm>
            <a:off x="644434" y="1201783"/>
            <a:ext cx="8133806" cy="3754874"/>
          </a:xfrm>
          <a:prstGeom prst="rect">
            <a:avLst/>
          </a:prstGeom>
          <a:noFill/>
        </p:spPr>
        <p:txBody>
          <a:bodyPr wrap="square" rtlCol="0">
            <a:spAutoFit/>
          </a:bodyPr>
          <a:lstStyle/>
          <a:p>
            <a:pPr marL="174625" lvl="1" indent="-174625">
              <a:buFont typeface="Wingdings" pitchFamily="2" charset="2"/>
              <a:buChar char="v"/>
            </a:pPr>
            <a:r>
              <a:rPr lang="en-US" dirty="0" smtClean="0"/>
              <a:t>The idea of seeing the tool we are using becomes natural part of interaction frames is our goal.</a:t>
            </a:r>
          </a:p>
          <a:p>
            <a:pPr marL="174625" indent="-174625">
              <a:buFont typeface="Wingdings" pitchFamily="2" charset="2"/>
              <a:buChar char="v"/>
            </a:pPr>
            <a:endParaRPr lang="en-IN" dirty="0" smtClean="0"/>
          </a:p>
          <a:p>
            <a:pPr marL="174625" indent="-174625">
              <a:buFont typeface="Wingdings" pitchFamily="2" charset="2"/>
              <a:buChar char="v"/>
            </a:pPr>
            <a:r>
              <a:rPr lang="en-IN" dirty="0" smtClean="0"/>
              <a:t>Framing </a:t>
            </a:r>
            <a:r>
              <a:rPr lang="en-IN" dirty="0" err="1" smtClean="0"/>
              <a:t>nonvisual</a:t>
            </a:r>
            <a:r>
              <a:rPr lang="en-IN" dirty="0" smtClean="0"/>
              <a:t> interaction by activity provides a mechanism by which we can raise the quality of the interaction of </a:t>
            </a:r>
            <a:r>
              <a:rPr lang="en-IN" dirty="0" err="1" smtClean="0"/>
              <a:t>nonvisual</a:t>
            </a:r>
            <a:r>
              <a:rPr lang="en-IN" dirty="0" smtClean="0"/>
              <a:t> digital objects to that of the cane, and </a:t>
            </a:r>
            <a:r>
              <a:rPr lang="en-IN" dirty="0" err="1" smtClean="0"/>
              <a:t>operationalize</a:t>
            </a:r>
            <a:r>
              <a:rPr lang="en-IN" dirty="0" smtClean="0"/>
              <a:t> interactions for blind users.</a:t>
            </a:r>
          </a:p>
          <a:p>
            <a:pPr>
              <a:buFont typeface="Wingdings" pitchFamily="2" charset="2"/>
              <a:buChar char="v"/>
            </a:pPr>
            <a:endParaRPr lang="en-IN" dirty="0" smtClean="0"/>
          </a:p>
          <a:p>
            <a:pPr>
              <a:buFont typeface="Wingdings" pitchFamily="2" charset="2"/>
              <a:buChar char="v"/>
            </a:pPr>
            <a:r>
              <a:rPr lang="en-IN" dirty="0" smtClean="0"/>
              <a:t>Designers who restructure their interactions around the notion of activity can improve the</a:t>
            </a:r>
          </a:p>
          <a:p>
            <a:pPr marL="174625" indent="-174625"/>
            <a:r>
              <a:rPr lang="en-IN" dirty="0" smtClean="0"/>
              <a:t>	potential for unconscious operations to emerge with time for non-visual users.</a:t>
            </a:r>
          </a:p>
          <a:p>
            <a:pPr>
              <a:buFont typeface="Wingdings" pitchFamily="2" charset="2"/>
              <a:buChar char="v"/>
            </a:pPr>
            <a:endParaRPr lang="en-IN" dirty="0" smtClean="0"/>
          </a:p>
          <a:p>
            <a:pPr>
              <a:buFont typeface="Wingdings" pitchFamily="2" charset="2"/>
              <a:buChar char="v"/>
            </a:pPr>
            <a:r>
              <a:rPr lang="en-IN" dirty="0" smtClean="0"/>
              <a:t>considerations designers must engage to merge </a:t>
            </a:r>
            <a:r>
              <a:rPr lang="en-IN" dirty="0" smtClean="0"/>
              <a:t>non-visual </a:t>
            </a:r>
            <a:r>
              <a:rPr lang="en-IN" dirty="0" smtClean="0"/>
              <a:t>computing with the more</a:t>
            </a:r>
          </a:p>
          <a:p>
            <a:pPr marL="227013" indent="-52388"/>
            <a:r>
              <a:rPr lang="en-IN" dirty="0" smtClean="0"/>
              <a:t>natural orientation of human activity.</a:t>
            </a:r>
          </a:p>
          <a:p>
            <a:pPr marL="227013" indent="-52388">
              <a:buFont typeface="Wingdings" pitchFamily="2" charset="2"/>
              <a:buChar char="§"/>
            </a:pPr>
            <a:r>
              <a:rPr lang="en-IN" dirty="0" smtClean="0"/>
              <a:t>Tasks Vary by Activity, Interaction, and Ability</a:t>
            </a:r>
          </a:p>
          <a:p>
            <a:pPr marL="227013" indent="-52388">
              <a:buFont typeface="Wingdings" pitchFamily="2" charset="2"/>
              <a:buChar char="§"/>
            </a:pPr>
            <a:r>
              <a:rPr lang="en-IN" dirty="0" smtClean="0"/>
              <a:t>Make Change a First Class Citizen</a:t>
            </a:r>
            <a:endParaRPr lang="en-US" dirty="0" smtClean="0"/>
          </a:p>
          <a:p>
            <a:pPr marL="227013" indent="-52388">
              <a:buFont typeface="Wingdings" pitchFamily="2" charset="2"/>
              <a:buChar char="§"/>
            </a:pPr>
            <a:r>
              <a:rPr lang="en-US" dirty="0" smtClean="0"/>
              <a:t>Design for goals not applications</a:t>
            </a:r>
          </a:p>
          <a:p>
            <a:pPr marL="227013" indent="-52388"/>
            <a:r>
              <a:rPr lang="en-US" dirty="0" smtClean="0"/>
              <a:t>	</a:t>
            </a:r>
          </a:p>
          <a:p>
            <a:pPr marL="174625" lvl="1" indent="-174625"/>
            <a:endParaRPr lang="en-US" dirty="0" smtClean="0"/>
          </a:p>
          <a:p>
            <a:pPr marL="174625" lvl="1" indent="-174625"/>
            <a:endParaRPr lang="en-US" dirty="0"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DISCUSSION</a:t>
            </a:r>
            <a:endParaRPr lang="en-IN" dirty="0"/>
          </a:p>
        </p:txBody>
      </p:sp>
      <p:sp>
        <p:nvSpPr>
          <p:cNvPr id="6" name="TextBox 5"/>
          <p:cNvSpPr txBox="1"/>
          <p:nvPr/>
        </p:nvSpPr>
        <p:spPr>
          <a:xfrm>
            <a:off x="644434" y="1201783"/>
            <a:ext cx="8133806" cy="307777"/>
          </a:xfrm>
          <a:prstGeom prst="rect">
            <a:avLst/>
          </a:prstGeom>
          <a:noFill/>
        </p:spPr>
        <p:txBody>
          <a:bodyPr wrap="square" rtlCol="0">
            <a:spAutoFit/>
          </a:bodyPr>
          <a:lstStyle/>
          <a:p>
            <a:r>
              <a:rPr lang="en-IN" b="1" dirty="0" err="1" smtClean="0"/>
              <a:t>Kinesthetic</a:t>
            </a:r>
            <a:r>
              <a:rPr lang="en-IN" b="1" dirty="0" smtClean="0"/>
              <a:t> Interaction Device (</a:t>
            </a:r>
            <a:r>
              <a:rPr lang="en-IN" b="1" dirty="0" err="1" smtClean="0"/>
              <a:t>KInD</a:t>
            </a:r>
            <a:r>
              <a:rPr lang="en-IN" b="1" dirty="0" smtClean="0"/>
              <a:t>)</a:t>
            </a:r>
            <a:endParaRPr lang="en-US" b="1" dirty="0" smtClean="0"/>
          </a:p>
        </p:txBody>
      </p:sp>
      <p:pic>
        <p:nvPicPr>
          <p:cNvPr id="39938" name="Picture 2"/>
          <p:cNvPicPr>
            <a:picLocks noChangeAspect="1" noChangeArrowheads="1"/>
          </p:cNvPicPr>
          <p:nvPr/>
        </p:nvPicPr>
        <p:blipFill>
          <a:blip r:embed="rId2"/>
          <a:srcRect/>
          <a:stretch>
            <a:fillRect/>
          </a:stretch>
        </p:blipFill>
        <p:spPr bwMode="auto">
          <a:xfrm>
            <a:off x="6418218" y="265572"/>
            <a:ext cx="2420982" cy="1617656"/>
          </a:xfrm>
          <a:prstGeom prst="rect">
            <a:avLst/>
          </a:prstGeom>
          <a:noFill/>
          <a:ln w="9525">
            <a:noFill/>
            <a:miter lim="800000"/>
            <a:headEnd/>
            <a:tailEnd/>
          </a:ln>
        </p:spPr>
      </p:pic>
      <p:sp>
        <p:nvSpPr>
          <p:cNvPr id="5" name="TextBox 4"/>
          <p:cNvSpPr txBox="1"/>
          <p:nvPr/>
        </p:nvSpPr>
        <p:spPr>
          <a:xfrm>
            <a:off x="722813" y="1680754"/>
            <a:ext cx="5695404" cy="1169551"/>
          </a:xfrm>
          <a:prstGeom prst="rect">
            <a:avLst/>
          </a:prstGeom>
          <a:noFill/>
        </p:spPr>
        <p:txBody>
          <a:bodyPr wrap="square" rtlCol="0">
            <a:spAutoFit/>
          </a:bodyPr>
          <a:lstStyle/>
          <a:p>
            <a:pPr marL="174625" indent="-174625">
              <a:buFont typeface="Wingdings" pitchFamily="2" charset="2"/>
              <a:buChar char="v"/>
            </a:pPr>
            <a:r>
              <a:rPr lang="en-US" dirty="0" smtClean="0"/>
              <a:t>To apply activity theatrical consideration an API was developed on top of Google drive cloud management fie system. This API was  controlled either by Command line or by </a:t>
            </a:r>
            <a:r>
              <a:rPr lang="en-US" b="1" dirty="0" err="1" smtClean="0"/>
              <a:t>KInD</a:t>
            </a:r>
            <a:r>
              <a:rPr lang="en-US" b="1" dirty="0" smtClean="0"/>
              <a:t>.</a:t>
            </a:r>
          </a:p>
          <a:p>
            <a:pPr marL="174625" indent="-174625">
              <a:buFont typeface="Wingdings" pitchFamily="2" charset="2"/>
              <a:buChar char="v"/>
            </a:pPr>
            <a:r>
              <a:rPr lang="en-IN" dirty="0" err="1" smtClean="0"/>
              <a:t>KInD</a:t>
            </a:r>
            <a:r>
              <a:rPr lang="en-IN" dirty="0" smtClean="0"/>
              <a:t> makes use of three physical interactions that enable users to accomplish their goals non-visually.</a:t>
            </a:r>
          </a:p>
        </p:txBody>
      </p:sp>
      <p:sp>
        <p:nvSpPr>
          <p:cNvPr id="7" name="TextBox 6"/>
          <p:cNvSpPr txBox="1"/>
          <p:nvPr/>
        </p:nvSpPr>
        <p:spPr>
          <a:xfrm>
            <a:off x="740228" y="2778035"/>
            <a:ext cx="7855132" cy="1600438"/>
          </a:xfrm>
          <a:prstGeom prst="rect">
            <a:avLst/>
          </a:prstGeom>
          <a:noFill/>
        </p:spPr>
        <p:txBody>
          <a:bodyPr wrap="square" rtlCol="0">
            <a:spAutoFit/>
          </a:bodyPr>
          <a:lstStyle/>
          <a:p>
            <a:pPr marL="174625" indent="-174625">
              <a:buFont typeface="Wingdings" pitchFamily="2" charset="2"/>
              <a:buChar char="v"/>
            </a:pPr>
            <a:r>
              <a:rPr lang="en-US" b="1" dirty="0" smtClean="0"/>
              <a:t>The </a:t>
            </a:r>
            <a:r>
              <a:rPr lang="en-US" b="1" dirty="0" err="1" smtClean="0"/>
              <a:t>KlnD</a:t>
            </a:r>
            <a:r>
              <a:rPr lang="en-US" dirty="0" smtClean="0"/>
              <a:t> represent activities through tactilely differentiated tangible tokens. It also tracks systematic changes making easy for user to move between the task easier.</a:t>
            </a:r>
            <a:r>
              <a:rPr lang="en-IN" dirty="0" smtClean="0"/>
              <a:t> Finally, </a:t>
            </a:r>
            <a:r>
              <a:rPr lang="en-IN" dirty="0" err="1" smtClean="0"/>
              <a:t>KInD</a:t>
            </a:r>
            <a:r>
              <a:rPr lang="en-IN" dirty="0" smtClean="0"/>
              <a:t> implements tangible spatial structure to encourage operationalization through proprioceptive memory rather than auditory seeking</a:t>
            </a:r>
            <a:r>
              <a:rPr lang="en-US" dirty="0" smtClean="0"/>
              <a:t>.The physical interactions are as follows:</a:t>
            </a:r>
          </a:p>
          <a:p>
            <a:pPr marL="174625" indent="-174625"/>
            <a:r>
              <a:rPr lang="en-US" b="1" dirty="0" smtClean="0"/>
              <a:t>	[1] </a:t>
            </a:r>
            <a:r>
              <a:rPr lang="en-US" dirty="0" smtClean="0"/>
              <a:t>activity management</a:t>
            </a:r>
            <a:r>
              <a:rPr lang="en-US" b="1" dirty="0" smtClean="0"/>
              <a:t>	[2]</a:t>
            </a:r>
            <a:r>
              <a:rPr lang="en-IN" i="1" dirty="0" smtClean="0"/>
              <a:t> </a:t>
            </a:r>
            <a:r>
              <a:rPr lang="en-IN" dirty="0" smtClean="0"/>
              <a:t>Interaction History</a:t>
            </a:r>
          </a:p>
          <a:p>
            <a:pPr marL="174625" indent="-174625"/>
            <a:r>
              <a:rPr lang="en-US" b="1" i="1" dirty="0" smtClean="0"/>
              <a:t>	</a:t>
            </a:r>
            <a:r>
              <a:rPr lang="en-US" b="1" dirty="0" smtClean="0"/>
              <a:t>[3] </a:t>
            </a:r>
            <a:r>
              <a:rPr lang="en-US" dirty="0" smtClean="0"/>
              <a:t>Contextual Change	</a:t>
            </a:r>
            <a:r>
              <a:rPr lang="en-US" b="1" dirty="0" smtClean="0"/>
              <a:t>[4] </a:t>
            </a:r>
            <a:r>
              <a:rPr lang="en-US" dirty="0" smtClean="0"/>
              <a:t>Virtual Docks</a:t>
            </a:r>
            <a:endParaRPr lang="en-US" i="1" dirty="0" smtClean="0"/>
          </a:p>
          <a:p>
            <a:endParaRPr lang="en-IN"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AUTHORS</a:t>
            </a:r>
            <a:endParaRPr lang="en-IN" dirty="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2"/>
          <a:stretch>
            <a:fillRect/>
          </a:stretch>
        </p:blipFill>
        <p:spPr bwMode="auto">
          <a:xfrm>
            <a:off x="986064" y="2103847"/>
            <a:ext cx="2120900" cy="2781662"/>
          </a:xfrm>
          <a:prstGeom prst="rect">
            <a:avLst/>
          </a:prstGeom>
          <a:noFill/>
          <a:ln>
            <a:noFill/>
          </a:ln>
        </p:spPr>
      </p:pic>
      <p:sp>
        <p:nvSpPr>
          <p:cNvPr id="4" name="Text Placeholder 3"/>
          <p:cNvSpPr>
            <a:spLocks noGrp="1"/>
          </p:cNvSpPr>
          <p:nvPr>
            <p:ph type="body" idx="2"/>
          </p:nvPr>
        </p:nvSpPr>
        <p:spPr>
          <a:xfrm>
            <a:off x="819149" y="1509107"/>
            <a:ext cx="7523661" cy="3045475"/>
          </a:xfrm>
        </p:spPr>
        <p:txBody>
          <a:bodyPr/>
          <a:lstStyle/>
          <a:p>
            <a:pPr>
              <a:buNone/>
            </a:pPr>
            <a:r>
              <a:rPr lang="en-US" sz="1400" b="1" dirty="0" smtClean="0">
                <a:latin typeface="Times New Roman" pitchFamily="18" charset="0"/>
                <a:cs typeface="Times New Roman" pitchFamily="18" charset="0"/>
              </a:rPr>
              <a:t>RICK KAZMAN</a:t>
            </a:r>
          </a:p>
          <a:p>
            <a:pPr>
              <a:buNone/>
            </a:pPr>
            <a:r>
              <a:rPr lang="en-US" sz="1400" dirty="0" smtClean="0">
                <a:latin typeface="Times New Roman" pitchFamily="18" charset="0"/>
                <a:cs typeface="Times New Roman" pitchFamily="18" charset="0"/>
              </a:rPr>
              <a:t>PUBLISHED ITEM BY YEARS</a:t>
            </a:r>
          </a:p>
          <a:p>
            <a:pPr>
              <a:buNone/>
            </a:pPr>
            <a:endParaRPr lang="en-IN" sz="1400" dirty="0">
              <a:latin typeface="Times New Roman" pitchFamily="18" charset="0"/>
              <a:cs typeface="Times New Roman" pitchFamily="18" charset="0"/>
            </a:endParaRPr>
          </a:p>
        </p:txBody>
      </p:sp>
      <p:pic>
        <p:nvPicPr>
          <p:cNvPr id="1027" name="Picture 3"/>
          <p:cNvPicPr>
            <a:picLocks noChangeAspect="1" noChangeArrowheads="1"/>
          </p:cNvPicPr>
          <p:nvPr/>
        </p:nvPicPr>
        <p:blipFill>
          <a:blip r:embed="rId3"/>
          <a:srcRect/>
          <a:stretch>
            <a:fillRect/>
          </a:stretch>
        </p:blipFill>
        <p:spPr bwMode="auto">
          <a:xfrm>
            <a:off x="4416739" y="361624"/>
            <a:ext cx="2863625" cy="452061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DISCUSSION</a:t>
            </a:r>
            <a:endParaRPr lang="en-IN" dirty="0"/>
          </a:p>
        </p:txBody>
      </p:sp>
      <p:sp>
        <p:nvSpPr>
          <p:cNvPr id="6" name="TextBox 5"/>
          <p:cNvSpPr txBox="1"/>
          <p:nvPr/>
        </p:nvSpPr>
        <p:spPr>
          <a:xfrm>
            <a:off x="644434" y="1201783"/>
            <a:ext cx="8133806" cy="307777"/>
          </a:xfrm>
          <a:prstGeom prst="rect">
            <a:avLst/>
          </a:prstGeom>
          <a:noFill/>
        </p:spPr>
        <p:txBody>
          <a:bodyPr wrap="square" rtlCol="0">
            <a:spAutoFit/>
          </a:bodyPr>
          <a:lstStyle/>
          <a:p>
            <a:r>
              <a:rPr lang="en-IN" b="1" dirty="0" err="1" smtClean="0"/>
              <a:t>Kinesthetic</a:t>
            </a:r>
            <a:r>
              <a:rPr lang="en-IN" b="1" dirty="0" smtClean="0"/>
              <a:t> Interaction Device (</a:t>
            </a:r>
            <a:r>
              <a:rPr lang="en-IN" b="1" dirty="0" err="1" smtClean="0"/>
              <a:t>KInD</a:t>
            </a:r>
            <a:r>
              <a:rPr lang="en-IN" b="1" dirty="0" smtClean="0"/>
              <a:t>)</a:t>
            </a:r>
            <a:endParaRPr lang="en-US" b="1" dirty="0" smtClean="0"/>
          </a:p>
        </p:txBody>
      </p:sp>
      <p:sp>
        <p:nvSpPr>
          <p:cNvPr id="5" name="TextBox 4"/>
          <p:cNvSpPr txBox="1"/>
          <p:nvPr/>
        </p:nvSpPr>
        <p:spPr>
          <a:xfrm>
            <a:off x="722813" y="1680754"/>
            <a:ext cx="4380410" cy="954107"/>
          </a:xfrm>
          <a:prstGeom prst="rect">
            <a:avLst/>
          </a:prstGeom>
          <a:noFill/>
        </p:spPr>
        <p:txBody>
          <a:bodyPr wrap="square" rtlCol="0">
            <a:spAutoFit/>
          </a:bodyPr>
          <a:lstStyle/>
          <a:p>
            <a:pPr marL="174625" indent="-174625">
              <a:buFont typeface="Wingdings" pitchFamily="2" charset="2"/>
              <a:buChar char="v"/>
            </a:pPr>
            <a:r>
              <a:rPr lang="en-US" b="1" dirty="0" smtClean="0"/>
              <a:t>Mapping </a:t>
            </a:r>
            <a:r>
              <a:rPr lang="en-US" b="1" dirty="0" err="1" smtClean="0"/>
              <a:t>KinD</a:t>
            </a:r>
            <a:r>
              <a:rPr lang="en-US" b="1" dirty="0" smtClean="0"/>
              <a:t> and API to design consideration</a:t>
            </a:r>
          </a:p>
          <a:p>
            <a:pPr marL="174625" indent="-174625"/>
            <a:r>
              <a:rPr lang="en-US" dirty="0" smtClean="0"/>
              <a:t>	[1] Modeling Interactions on Need</a:t>
            </a:r>
          </a:p>
          <a:p>
            <a:pPr marL="174625" indent="-174625"/>
            <a:r>
              <a:rPr lang="en-US" dirty="0" smtClean="0"/>
              <a:t>	[2] Supporting System Change</a:t>
            </a:r>
          </a:p>
          <a:p>
            <a:pPr marL="174625" indent="-174625"/>
            <a:r>
              <a:rPr lang="en-US" dirty="0" smtClean="0"/>
              <a:t>	[3] Supporting User Goals</a:t>
            </a:r>
            <a:endParaRPr lang="en-IN" dirty="0" smtClean="0"/>
          </a:p>
        </p:txBody>
      </p:sp>
      <p:pic>
        <p:nvPicPr>
          <p:cNvPr id="40961" name="Picture 1"/>
          <p:cNvPicPr>
            <a:picLocks noChangeAspect="1" noChangeArrowheads="1"/>
          </p:cNvPicPr>
          <p:nvPr/>
        </p:nvPicPr>
        <p:blipFill>
          <a:blip r:embed="rId2"/>
          <a:srcRect/>
          <a:stretch>
            <a:fillRect/>
          </a:stretch>
        </p:blipFill>
        <p:spPr bwMode="auto">
          <a:xfrm>
            <a:off x="3744684" y="2255520"/>
            <a:ext cx="5045222" cy="2309766"/>
          </a:xfrm>
          <a:prstGeom prst="rect">
            <a:avLst/>
          </a:prstGeom>
          <a:noFill/>
          <a:ln w="9525">
            <a:noFill/>
            <a:miter lim="800000"/>
            <a:headEnd/>
            <a:tailEnd/>
          </a:ln>
        </p:spPr>
      </p:pic>
      <p:sp>
        <p:nvSpPr>
          <p:cNvPr id="9" name="TextBox 8"/>
          <p:cNvSpPr txBox="1"/>
          <p:nvPr/>
        </p:nvSpPr>
        <p:spPr>
          <a:xfrm>
            <a:off x="3648892" y="4602863"/>
            <a:ext cx="5240537" cy="307777"/>
          </a:xfrm>
          <a:prstGeom prst="rect">
            <a:avLst/>
          </a:prstGeom>
          <a:noFill/>
        </p:spPr>
        <p:txBody>
          <a:bodyPr wrap="none" rtlCol="0">
            <a:spAutoFit/>
          </a:bodyPr>
          <a:lstStyle/>
          <a:p>
            <a:r>
              <a:rPr lang="en-IN" dirty="0" smtClean="0"/>
              <a:t>An example of the setup used during design sessions with </a:t>
            </a:r>
            <a:r>
              <a:rPr lang="en-IN" dirty="0" err="1" smtClean="0"/>
              <a:t>KInD</a:t>
            </a:r>
            <a:endParaRPr lang="en-IN"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627886"/>
            <a:ext cx="6424200" cy="705000"/>
          </a:xfrm>
        </p:spPr>
        <p:txBody>
          <a:bodyPr/>
          <a:lstStyle/>
          <a:p>
            <a:r>
              <a:rPr lang="en-US" dirty="0" smtClean="0"/>
              <a:t>Limitations and future work</a:t>
            </a:r>
            <a:endParaRPr lang="en-IN" dirty="0"/>
          </a:p>
        </p:txBody>
      </p:sp>
      <p:sp>
        <p:nvSpPr>
          <p:cNvPr id="5" name="TextBox 4"/>
          <p:cNvSpPr txBox="1"/>
          <p:nvPr/>
        </p:nvSpPr>
        <p:spPr>
          <a:xfrm>
            <a:off x="714104" y="1358537"/>
            <a:ext cx="7785462" cy="1600438"/>
          </a:xfrm>
          <a:prstGeom prst="rect">
            <a:avLst/>
          </a:prstGeom>
          <a:noFill/>
        </p:spPr>
        <p:txBody>
          <a:bodyPr wrap="square" rtlCol="0">
            <a:spAutoFit/>
          </a:bodyPr>
          <a:lstStyle/>
          <a:p>
            <a:pPr marL="174625" indent="-174625">
              <a:buFont typeface="Wingdings" pitchFamily="2" charset="2"/>
              <a:buChar char="v"/>
            </a:pPr>
            <a:r>
              <a:rPr lang="en-US" dirty="0" smtClean="0"/>
              <a:t>Despite new ways of approaching the problem to reduce the barrier for blind users the research has some limitations</a:t>
            </a:r>
          </a:p>
          <a:p>
            <a:pPr marL="174625" indent="-174625"/>
            <a:r>
              <a:rPr lang="en-US" dirty="0" smtClean="0"/>
              <a:t>	[1] The results were mostly based from the study of data for novice computer users. But a separate study has indicated and few expert users that have taken part in the research faced similar challenges. </a:t>
            </a:r>
          </a:p>
          <a:p>
            <a:pPr marL="174625" indent="-174625"/>
            <a:r>
              <a:rPr lang="en-US" dirty="0" smtClean="0"/>
              <a:t>	[2] The future work for this research is to develop more assistive tools and API that support operationalizing routine computer interactions.</a:t>
            </a:r>
            <a:endParaRPr lang="en-IN" dirty="0"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and views</a:t>
            </a:r>
            <a:endParaRPr lang="en-IN" dirty="0"/>
          </a:p>
        </p:txBody>
      </p:sp>
      <p:sp>
        <p:nvSpPr>
          <p:cNvPr id="6" name="TextBox 5"/>
          <p:cNvSpPr txBox="1"/>
          <p:nvPr/>
        </p:nvSpPr>
        <p:spPr>
          <a:xfrm>
            <a:off x="757646" y="1463040"/>
            <a:ext cx="7593874" cy="738664"/>
          </a:xfrm>
          <a:prstGeom prst="rect">
            <a:avLst/>
          </a:prstGeom>
          <a:noFill/>
        </p:spPr>
        <p:txBody>
          <a:bodyPr wrap="square" rtlCol="0">
            <a:spAutoFit/>
          </a:bodyPr>
          <a:lstStyle/>
          <a:p>
            <a:pPr marL="174625" indent="-174625"/>
            <a:endParaRPr lang="en-US" dirty="0" smtClean="0"/>
          </a:p>
          <a:p>
            <a:pPr marL="174625" indent="-174625"/>
            <a:endParaRPr lang="en-US" dirty="0" smtClean="0"/>
          </a:p>
          <a:p>
            <a:pPr marL="174625" indent="-174625"/>
            <a:endParaRPr lang="en-IN" dirty="0"/>
          </a:p>
        </p:txBody>
      </p:sp>
      <p:graphicFrame>
        <p:nvGraphicFramePr>
          <p:cNvPr id="7" name="Table 6"/>
          <p:cNvGraphicFramePr>
            <a:graphicFrameLocks noGrp="1"/>
          </p:cNvGraphicFramePr>
          <p:nvPr/>
        </p:nvGraphicFramePr>
        <p:xfrm>
          <a:off x="905691" y="1419316"/>
          <a:ext cx="7393578" cy="3027680"/>
        </p:xfrm>
        <a:graphic>
          <a:graphicData uri="http://schemas.openxmlformats.org/drawingml/2006/table">
            <a:tbl>
              <a:tblPr firstRow="1" bandRow="1">
                <a:tableStyleId>{69C7853C-536D-4A76-A0AE-DD22124D55A5}</a:tableStyleId>
              </a:tblPr>
              <a:tblGrid>
                <a:gridCol w="3696789"/>
                <a:gridCol w="3696789"/>
              </a:tblGrid>
              <a:tr h="370840">
                <a:tc>
                  <a:txBody>
                    <a:bodyPr/>
                    <a:lstStyle/>
                    <a:p>
                      <a:r>
                        <a:rPr lang="en-US" dirty="0" smtClean="0">
                          <a:solidFill>
                            <a:schemeClr val="tx1"/>
                          </a:solidFill>
                        </a:rPr>
                        <a:t>PAPER</a:t>
                      </a:r>
                      <a:r>
                        <a:rPr lang="en-US" baseline="0" dirty="0" smtClean="0">
                          <a:solidFill>
                            <a:schemeClr val="tx1"/>
                          </a:solidFill>
                        </a:rPr>
                        <a:t> 1</a:t>
                      </a:r>
                      <a:endParaRPr lang="en-IN" dirty="0">
                        <a:solidFill>
                          <a:schemeClr val="tx1"/>
                        </a:solidFill>
                      </a:endParaRPr>
                    </a:p>
                  </a:txBody>
                  <a:tcPr/>
                </a:tc>
                <a:tc>
                  <a:txBody>
                    <a:bodyPr/>
                    <a:lstStyle/>
                    <a:p>
                      <a:r>
                        <a:rPr lang="en-US" dirty="0" smtClean="0">
                          <a:solidFill>
                            <a:schemeClr val="tx1"/>
                          </a:solidFill>
                        </a:rPr>
                        <a:t>PAPER 2</a:t>
                      </a:r>
                      <a:endParaRPr lang="en-IN" dirty="0">
                        <a:solidFill>
                          <a:schemeClr val="tx1"/>
                        </a:solidFill>
                      </a:endParaRPr>
                    </a:p>
                  </a:txBody>
                  <a:tcPr/>
                </a:tc>
              </a:tr>
              <a:tr h="370840">
                <a:tc>
                  <a:txBody>
                    <a:bodyPr/>
                    <a:lstStyle/>
                    <a:p>
                      <a:r>
                        <a:rPr lang="en-US" dirty="0" smtClean="0">
                          <a:solidFill>
                            <a:schemeClr val="bg1"/>
                          </a:solidFill>
                        </a:rPr>
                        <a:t>The</a:t>
                      </a:r>
                      <a:r>
                        <a:rPr lang="en-US" baseline="0" dirty="0" smtClean="0">
                          <a:solidFill>
                            <a:schemeClr val="bg1"/>
                          </a:solidFill>
                        </a:rPr>
                        <a:t> research idea was fairly simple but innovative for the time period</a:t>
                      </a:r>
                      <a:endParaRPr lang="en-IN" dirty="0">
                        <a:solidFill>
                          <a:schemeClr val="bg1"/>
                        </a:solidFill>
                      </a:endParaRPr>
                    </a:p>
                  </a:txBody>
                  <a:tcPr/>
                </a:tc>
                <a:tc>
                  <a:txBody>
                    <a:bodyPr/>
                    <a:lstStyle/>
                    <a:p>
                      <a:r>
                        <a:rPr lang="en-US" dirty="0" smtClean="0">
                          <a:solidFill>
                            <a:schemeClr val="bg1"/>
                          </a:solidFill>
                        </a:rPr>
                        <a:t>The research Idea was not to follow traditional form and find the new ways of</a:t>
                      </a:r>
                      <a:r>
                        <a:rPr lang="en-US" baseline="0" dirty="0" smtClean="0">
                          <a:solidFill>
                            <a:schemeClr val="bg1"/>
                          </a:solidFill>
                        </a:rPr>
                        <a:t> </a:t>
                      </a:r>
                      <a:r>
                        <a:rPr lang="en-US" dirty="0" smtClean="0">
                          <a:solidFill>
                            <a:schemeClr val="bg1"/>
                          </a:solidFill>
                        </a:rPr>
                        <a:t>non-visual interaction.</a:t>
                      </a:r>
                      <a:endParaRPr lang="en-IN" dirty="0">
                        <a:solidFill>
                          <a:schemeClr val="bg1"/>
                        </a:solidFill>
                      </a:endParaRPr>
                    </a:p>
                  </a:txBody>
                  <a:tcPr/>
                </a:tc>
              </a:tr>
              <a:tr h="370840">
                <a:tc>
                  <a:txBody>
                    <a:bodyPr/>
                    <a:lstStyle/>
                    <a:p>
                      <a:r>
                        <a:rPr lang="en-US" dirty="0" smtClean="0">
                          <a:solidFill>
                            <a:schemeClr val="bg1"/>
                          </a:solidFill>
                        </a:rPr>
                        <a:t>They tried to implement sound metaphors in 3D GUI</a:t>
                      </a:r>
                      <a:endParaRPr lang="en-IN" dirty="0">
                        <a:solidFill>
                          <a:schemeClr val="bg1"/>
                        </a:solidFill>
                      </a:endParaRPr>
                    </a:p>
                  </a:txBody>
                  <a:tcPr/>
                </a:tc>
                <a:tc>
                  <a:txBody>
                    <a:bodyPr/>
                    <a:lstStyle/>
                    <a:p>
                      <a:r>
                        <a:rPr lang="en-US" dirty="0" smtClean="0">
                          <a:solidFill>
                            <a:schemeClr val="bg1"/>
                          </a:solidFill>
                        </a:rPr>
                        <a:t>They approached the problem based on activity theory</a:t>
                      </a:r>
                      <a:endParaRPr lang="en-IN" dirty="0">
                        <a:solidFill>
                          <a:schemeClr val="bg1"/>
                        </a:solidFill>
                      </a:endParaRPr>
                    </a:p>
                  </a:txBody>
                  <a:tcPr/>
                </a:tc>
              </a:tr>
              <a:tr h="370840">
                <a:tc>
                  <a:txBody>
                    <a:bodyPr/>
                    <a:lstStyle/>
                    <a:p>
                      <a:r>
                        <a:rPr lang="en-US" dirty="0" smtClean="0">
                          <a:solidFill>
                            <a:schemeClr val="bg1"/>
                          </a:solidFill>
                        </a:rPr>
                        <a:t>Work</a:t>
                      </a:r>
                      <a:r>
                        <a:rPr lang="en-US" baseline="0" dirty="0" smtClean="0">
                          <a:solidFill>
                            <a:schemeClr val="bg1"/>
                          </a:solidFill>
                        </a:rPr>
                        <a:t> around the problem</a:t>
                      </a:r>
                      <a:endParaRPr lang="en-IN" dirty="0">
                        <a:solidFill>
                          <a:schemeClr val="bg1"/>
                        </a:solidFill>
                      </a:endParaRPr>
                    </a:p>
                  </a:txBody>
                  <a:tcPr/>
                </a:tc>
                <a:tc>
                  <a:txBody>
                    <a:bodyPr/>
                    <a:lstStyle/>
                    <a:p>
                      <a:r>
                        <a:rPr lang="en-US" dirty="0" smtClean="0">
                          <a:solidFill>
                            <a:schemeClr val="bg1"/>
                          </a:solidFill>
                        </a:rPr>
                        <a:t>Worked at the root cause of the problem</a:t>
                      </a:r>
                      <a:endParaRPr lang="en-IN" dirty="0">
                        <a:solidFill>
                          <a:schemeClr val="bg1"/>
                        </a:solidFill>
                      </a:endParaRPr>
                    </a:p>
                  </a:txBody>
                  <a:tcPr/>
                </a:tc>
              </a:tr>
              <a:tr h="370840">
                <a:tc>
                  <a:txBody>
                    <a:bodyPr/>
                    <a:lstStyle/>
                    <a:p>
                      <a:r>
                        <a:rPr lang="en-US" dirty="0" smtClean="0">
                          <a:solidFill>
                            <a:schemeClr val="bg1"/>
                          </a:solidFill>
                        </a:rPr>
                        <a:t>The</a:t>
                      </a:r>
                      <a:r>
                        <a:rPr lang="en-US" baseline="0" dirty="0" smtClean="0">
                          <a:solidFill>
                            <a:schemeClr val="bg1"/>
                          </a:solidFill>
                        </a:rPr>
                        <a:t> research was used to understand sound perception in many applications</a:t>
                      </a:r>
                      <a:endParaRPr lang="en-IN" dirty="0">
                        <a:solidFill>
                          <a:schemeClr val="bg1"/>
                        </a:solidFill>
                      </a:endParaRPr>
                    </a:p>
                  </a:txBody>
                  <a:tcPr/>
                </a:tc>
                <a:tc>
                  <a:txBody>
                    <a:bodyPr/>
                    <a:lstStyle/>
                    <a:p>
                      <a:r>
                        <a:rPr lang="en-US" dirty="0" smtClean="0">
                          <a:solidFill>
                            <a:schemeClr val="bg1"/>
                          </a:solidFill>
                        </a:rPr>
                        <a:t>They invented the haptic device of their own based on activity theory.</a:t>
                      </a:r>
                      <a:endParaRPr lang="en-IN" dirty="0">
                        <a:solidFill>
                          <a:schemeClr val="bg1"/>
                        </a:solidFill>
                      </a:endParaRPr>
                    </a:p>
                  </a:txBody>
                  <a:tcPr/>
                </a:tc>
              </a:tr>
              <a:tr h="370840">
                <a:tc>
                  <a:txBody>
                    <a:bodyPr/>
                    <a:lstStyle/>
                    <a:p>
                      <a:r>
                        <a:rPr lang="en-US" dirty="0" smtClean="0">
                          <a:solidFill>
                            <a:schemeClr val="bg1"/>
                          </a:solidFill>
                        </a:rPr>
                        <a:t>The</a:t>
                      </a:r>
                      <a:r>
                        <a:rPr lang="en-US" baseline="0" dirty="0" smtClean="0">
                          <a:solidFill>
                            <a:schemeClr val="bg1"/>
                          </a:solidFill>
                        </a:rPr>
                        <a:t> results were different than expected by researchers</a:t>
                      </a:r>
                      <a:endParaRPr lang="en-IN" dirty="0">
                        <a:solidFill>
                          <a:schemeClr val="bg1"/>
                        </a:solidFill>
                      </a:endParaRPr>
                    </a:p>
                  </a:txBody>
                  <a:tcPr/>
                </a:tc>
                <a:tc>
                  <a:txBody>
                    <a:bodyPr/>
                    <a:lstStyle/>
                    <a:p>
                      <a:r>
                        <a:rPr lang="en-US" dirty="0" smtClean="0">
                          <a:solidFill>
                            <a:schemeClr val="bg1"/>
                          </a:solidFill>
                        </a:rPr>
                        <a:t>Researchers managed to explore their</a:t>
                      </a:r>
                      <a:r>
                        <a:rPr lang="en-US" baseline="0" dirty="0" smtClean="0">
                          <a:solidFill>
                            <a:schemeClr val="bg1"/>
                          </a:solidFill>
                        </a:rPr>
                        <a:t> ideas and successfully demonstrate their ideas</a:t>
                      </a:r>
                      <a:endParaRPr lang="en-IN" dirty="0">
                        <a:solidFill>
                          <a:schemeClr val="bg1"/>
                        </a:solidFill>
                      </a:endParaRPr>
                    </a:p>
                  </a:txBody>
                  <a:tcPr/>
                </a:tc>
              </a:tr>
            </a:tbl>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Societal Impacts</a:t>
            </a:r>
            <a:endParaRPr lang="en-IN" dirty="0"/>
          </a:p>
        </p:txBody>
      </p:sp>
      <p:sp>
        <p:nvSpPr>
          <p:cNvPr id="6" name="TextBox 5"/>
          <p:cNvSpPr txBox="1"/>
          <p:nvPr/>
        </p:nvSpPr>
        <p:spPr>
          <a:xfrm>
            <a:off x="757646" y="1463040"/>
            <a:ext cx="4241074" cy="3108543"/>
          </a:xfrm>
          <a:prstGeom prst="rect">
            <a:avLst/>
          </a:prstGeom>
          <a:noFill/>
        </p:spPr>
        <p:txBody>
          <a:bodyPr wrap="square" rtlCol="0">
            <a:spAutoFit/>
          </a:bodyPr>
          <a:lstStyle/>
          <a:p>
            <a:pPr marL="174625" indent="-174625">
              <a:buFont typeface="Wingdings" pitchFamily="2" charset="2"/>
              <a:buChar char="v"/>
            </a:pPr>
            <a:r>
              <a:rPr lang="en-US" dirty="0" smtClean="0"/>
              <a:t>Based on study undertaken by international center for eye health and London school of hygiene</a:t>
            </a:r>
            <a:endParaRPr lang="en-IN" dirty="0" smtClean="0"/>
          </a:p>
          <a:p>
            <a:pPr marL="174625" indent="-174625"/>
            <a:r>
              <a:rPr lang="en-IN" dirty="0" smtClean="0"/>
              <a:t> </a:t>
            </a:r>
          </a:p>
          <a:p>
            <a:pPr marL="174625" indent="-174625">
              <a:buFont typeface="Wingdings" pitchFamily="2" charset="2"/>
              <a:buChar char="v"/>
            </a:pPr>
            <a:r>
              <a:rPr lang="en-IN" dirty="0" smtClean="0"/>
              <a:t>There are substantial obstacles towards reaching employment for those with visual impairment. Based on survey done by researchers. </a:t>
            </a:r>
          </a:p>
          <a:p>
            <a:pPr marL="174625" indent="-174625"/>
            <a:r>
              <a:rPr lang="en-IN" dirty="0" smtClean="0"/>
              <a:t>	In a survey of over one thousand blind and visually impaired adults, researchers found that less than 40% of surveyed participants were employed.</a:t>
            </a:r>
          </a:p>
          <a:p>
            <a:pPr marL="174625" indent="-174625"/>
            <a:endParaRPr lang="en-US" dirty="0" smtClean="0"/>
          </a:p>
          <a:p>
            <a:pPr marL="174625" indent="-174625"/>
            <a:endParaRPr lang="en-US" dirty="0" smtClean="0"/>
          </a:p>
          <a:p>
            <a:pPr marL="174625" indent="-174625"/>
            <a:endParaRPr lang="en-IN" dirty="0"/>
          </a:p>
        </p:txBody>
      </p:sp>
      <p:pic>
        <p:nvPicPr>
          <p:cNvPr id="45058" name="Picture 2" descr="Global Blindness: Epidemiology and visual impairment"/>
          <p:cNvPicPr>
            <a:picLocks noChangeAspect="1" noChangeArrowheads="1"/>
          </p:cNvPicPr>
          <p:nvPr/>
        </p:nvPicPr>
        <p:blipFill>
          <a:blip r:embed="rId2"/>
          <a:srcRect/>
          <a:stretch>
            <a:fillRect/>
          </a:stretch>
        </p:blipFill>
        <p:spPr bwMode="auto">
          <a:xfrm>
            <a:off x="5850582" y="226026"/>
            <a:ext cx="3049578" cy="1715985"/>
          </a:xfrm>
          <a:prstGeom prst="rect">
            <a:avLst/>
          </a:prstGeom>
          <a:noFill/>
        </p:spPr>
      </p:pic>
      <p:pic>
        <p:nvPicPr>
          <p:cNvPr id="45060" name="Picture 4" descr="90% of visual impairment (VI) is in&#10;low- and middle-income&#10;countries&#10;Low 2.91 - 3.17%&#10;Medium 3.18 - 3.33%&#10;High 3.34 - 5.61..."/>
          <p:cNvPicPr>
            <a:picLocks noChangeAspect="1" noChangeArrowheads="1"/>
          </p:cNvPicPr>
          <p:nvPr/>
        </p:nvPicPr>
        <p:blipFill>
          <a:blip r:embed="rId3"/>
          <a:srcRect/>
          <a:stretch>
            <a:fillRect/>
          </a:stretch>
        </p:blipFill>
        <p:spPr bwMode="auto">
          <a:xfrm>
            <a:off x="5913120" y="1791465"/>
            <a:ext cx="3030583" cy="1705297"/>
          </a:xfrm>
          <a:prstGeom prst="rect">
            <a:avLst/>
          </a:prstGeom>
          <a:noFill/>
        </p:spPr>
      </p:pic>
      <p:pic>
        <p:nvPicPr>
          <p:cNvPr id="45062" name="Picture 6" descr="Increasing global population growth&#10;1960 2010 2060&#10;3 billion&#10;people&#10;6.9 billion&#10;people&#10;10 billion&#10;people&#10; "/>
          <p:cNvPicPr>
            <a:picLocks noChangeAspect="1" noChangeArrowheads="1"/>
          </p:cNvPicPr>
          <p:nvPr/>
        </p:nvPicPr>
        <p:blipFill>
          <a:blip r:embed="rId4"/>
          <a:srcRect/>
          <a:stretch>
            <a:fillRect/>
          </a:stretch>
        </p:blipFill>
        <p:spPr bwMode="auto">
          <a:xfrm>
            <a:off x="6103528" y="3326282"/>
            <a:ext cx="2796631" cy="1573652"/>
          </a:xfrm>
          <a:prstGeom prst="rect">
            <a:avLst/>
          </a:prstGeom>
          <a:noFill/>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en-IN" dirty="0"/>
          </a:p>
        </p:txBody>
      </p:sp>
      <p:sp>
        <p:nvSpPr>
          <p:cNvPr id="4" name="Text Placeholder 3"/>
          <p:cNvSpPr>
            <a:spLocks noGrp="1"/>
          </p:cNvSpPr>
          <p:nvPr>
            <p:ph type="body" idx="2"/>
          </p:nvPr>
        </p:nvSpPr>
        <p:spPr>
          <a:xfrm>
            <a:off x="819150" y="1602377"/>
            <a:ext cx="7628164" cy="2960173"/>
          </a:xfrm>
        </p:spPr>
        <p:txBody>
          <a:bodyPr/>
          <a:lstStyle/>
          <a:p>
            <a:r>
              <a:rPr lang="en-IN" sz="1400" dirty="0" smtClean="0">
                <a:hlinkClick r:id="rId2"/>
              </a:rPr>
              <a:t>https://dl.acm.org/profile/81464657202</a:t>
            </a:r>
            <a:endParaRPr lang="en-IN" sz="1400" dirty="0" smtClean="0"/>
          </a:p>
          <a:p>
            <a:r>
              <a:rPr lang="en-IN" sz="1400" dirty="0" smtClean="0">
                <a:hlinkClick r:id="rId3"/>
              </a:rPr>
              <a:t>https://dl.acm.org/profile/81100391310</a:t>
            </a:r>
            <a:endParaRPr lang="en-IN" sz="1400" dirty="0" smtClean="0"/>
          </a:p>
          <a:p>
            <a:r>
              <a:rPr lang="en-IN" sz="1400" dirty="0" smtClean="0">
                <a:hlinkClick r:id="rId4"/>
              </a:rPr>
              <a:t>https://dl.acm.org/profile/81100110886</a:t>
            </a:r>
            <a:endParaRPr lang="en-IN" sz="1400" dirty="0" smtClean="0"/>
          </a:p>
          <a:p>
            <a:r>
              <a:rPr lang="en-IN" sz="1400" dirty="0" smtClean="0">
                <a:hlinkClick r:id="rId5"/>
              </a:rPr>
              <a:t>https://link.springer.com/article/10.1007/s10055-015-0274-4</a:t>
            </a:r>
            <a:endParaRPr lang="en-IN" sz="1400" dirty="0" smtClean="0"/>
          </a:p>
          <a:p>
            <a:r>
              <a:rPr lang="en-IN" sz="1400" dirty="0" smtClean="0">
                <a:hlinkClick r:id="rId6"/>
              </a:rPr>
              <a:t>https://www.slideshare.net/InternationalCentreforEyeHealth/epidemiology-andvisualimpairment</a:t>
            </a:r>
            <a:endParaRPr lang="en-IN" sz="1400" dirty="0" smtClean="0"/>
          </a:p>
          <a:p>
            <a:endParaRPr lang="en-IN" sz="1400" dirty="0" smtClean="0"/>
          </a:p>
          <a:p>
            <a:endParaRPr lang="en-IN" sz="1400"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88173" y="1101641"/>
            <a:ext cx="5816015" cy="2431435"/>
          </a:xfrm>
          <a:prstGeom prst="rect">
            <a:avLst/>
          </a:prstGeom>
          <a:noFill/>
        </p:spPr>
        <p:txBody>
          <a:bodyPr wrap="none" lIns="91440" tIns="45720" rIns="91440" bIns="45720">
            <a:spAutoFit/>
          </a:bodyPr>
          <a:lstStyle/>
          <a:p>
            <a:pPr algn="ctr"/>
            <a:r>
              <a:rPr lang="en-US" sz="7200" b="1" cap="none" spc="0" dirty="0" smtClean="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t>THANK YOU</a:t>
            </a:r>
          </a:p>
          <a:p>
            <a:pPr algn="ctr"/>
            <a:r>
              <a:rPr lang="en-US" sz="800" b="1" cap="none" spc="0" dirty="0" smtClean="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t/>
            </a:r>
            <a:br>
              <a:rPr lang="en-US" sz="800" b="1" cap="none" spc="0" dirty="0" smtClean="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br>
            <a:r>
              <a:rPr lang="en-US" sz="7200" b="1" cap="none" spc="0" dirty="0" smtClean="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t>QUESTIONS ?</a:t>
            </a:r>
            <a:endParaRPr lang="en-IN" sz="7200" b="1" cap="none" spc="0" dirty="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AUTHORS</a:t>
            </a:r>
            <a:endParaRPr lang="en-IN" dirty="0"/>
          </a:p>
        </p:txBody>
      </p:sp>
      <p:pic>
        <p:nvPicPr>
          <p:cNvPr id="6" name="Picture 2"/>
          <p:cNvPicPr>
            <a:picLocks noChangeAspect="1" noChangeArrowheads="1"/>
          </p:cNvPicPr>
          <p:nvPr/>
        </p:nvPicPr>
        <p:blipFill>
          <a:blip r:embed="rId2"/>
          <a:stretch>
            <a:fillRect/>
          </a:stretch>
        </p:blipFill>
        <p:spPr bwMode="auto">
          <a:xfrm>
            <a:off x="777513" y="2002971"/>
            <a:ext cx="2381250" cy="2917372"/>
          </a:xfrm>
          <a:prstGeom prst="rect">
            <a:avLst/>
          </a:prstGeom>
          <a:noFill/>
          <a:ln>
            <a:noFill/>
          </a:ln>
        </p:spPr>
      </p:pic>
      <p:sp>
        <p:nvSpPr>
          <p:cNvPr id="4" name="Text Placeholder 3"/>
          <p:cNvSpPr>
            <a:spLocks noGrp="1"/>
          </p:cNvSpPr>
          <p:nvPr>
            <p:ph type="body" idx="2"/>
          </p:nvPr>
        </p:nvSpPr>
        <p:spPr>
          <a:xfrm>
            <a:off x="819149" y="1509107"/>
            <a:ext cx="7523661" cy="3045475"/>
          </a:xfrm>
        </p:spPr>
        <p:txBody>
          <a:bodyPr/>
          <a:lstStyle/>
          <a:p>
            <a:pPr>
              <a:buNone/>
            </a:pPr>
            <a:r>
              <a:rPr lang="en-IN" sz="1400" b="1" dirty="0" smtClean="0"/>
              <a:t>Stephen W. </a:t>
            </a:r>
            <a:r>
              <a:rPr lang="en-IN" sz="1400" b="1" dirty="0" err="1" smtClean="0"/>
              <a:t>Mereu</a:t>
            </a:r>
            <a:r>
              <a:rPr lang="en-IN" sz="1400" b="1" dirty="0" smtClean="0"/>
              <a:t> </a:t>
            </a:r>
          </a:p>
          <a:p>
            <a:pPr>
              <a:buNone/>
            </a:pPr>
            <a:r>
              <a:rPr lang="en-US" sz="1400" dirty="0" smtClean="0"/>
              <a:t>PUBLISHED ITEM BY YEARS</a:t>
            </a:r>
          </a:p>
          <a:p>
            <a:pPr>
              <a:buNone/>
            </a:pPr>
            <a:endParaRPr lang="en-IN" sz="1400" dirty="0"/>
          </a:p>
        </p:txBody>
      </p:sp>
      <p:pic>
        <p:nvPicPr>
          <p:cNvPr id="3074" name="Picture 2"/>
          <p:cNvPicPr>
            <a:picLocks noChangeAspect="1" noChangeArrowheads="1"/>
          </p:cNvPicPr>
          <p:nvPr/>
        </p:nvPicPr>
        <p:blipFill>
          <a:blip r:embed="rId3"/>
          <a:srcRect/>
          <a:stretch>
            <a:fillRect/>
          </a:stretch>
        </p:blipFill>
        <p:spPr bwMode="auto">
          <a:xfrm>
            <a:off x="4248429" y="226423"/>
            <a:ext cx="3060647" cy="465908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IN" dirty="0"/>
          </a:p>
        </p:txBody>
      </p:sp>
      <p:sp>
        <p:nvSpPr>
          <p:cNvPr id="4" name="Text Placeholder 3"/>
          <p:cNvSpPr>
            <a:spLocks noGrp="1"/>
          </p:cNvSpPr>
          <p:nvPr>
            <p:ph type="body" idx="2"/>
          </p:nvPr>
        </p:nvSpPr>
        <p:spPr>
          <a:xfrm>
            <a:off x="819149" y="1619794"/>
            <a:ext cx="7584621" cy="3074126"/>
          </a:xfrm>
        </p:spPr>
        <p:txBody>
          <a:bodyPr/>
          <a:lstStyle/>
          <a:p>
            <a:pPr marL="0" indent="0">
              <a:buNone/>
            </a:pPr>
            <a:r>
              <a:rPr lang="en-US" sz="1400" dirty="0" smtClean="0">
                <a:latin typeface="Arial" pitchFamily="34" charset="0"/>
                <a:cs typeface="Arial" pitchFamily="34" charset="0"/>
              </a:rPr>
              <a:t>The </a:t>
            </a:r>
            <a:r>
              <a:rPr lang="en-US" sz="1400" b="1" dirty="0" smtClean="0">
                <a:latin typeface="Arial" pitchFamily="34" charset="0"/>
                <a:cs typeface="Arial" pitchFamily="34" charset="0"/>
              </a:rPr>
              <a:t>central Idea </a:t>
            </a:r>
            <a:r>
              <a:rPr lang="en-US" sz="1400" dirty="0" smtClean="0">
                <a:latin typeface="Arial" pitchFamily="34" charset="0"/>
                <a:cs typeface="Arial" pitchFamily="34" charset="0"/>
              </a:rPr>
              <a:t>of this research paper is to find out if we can successfully map audio to a 3D application thus increasing the depth perceptions for users . </a:t>
            </a:r>
          </a:p>
          <a:p>
            <a:pPr marL="0" indent="0">
              <a:buNone/>
            </a:pPr>
            <a:r>
              <a:rPr lang="en-US" sz="1400" dirty="0" smtClean="0">
                <a:latin typeface="Arial" pitchFamily="34" charset="0"/>
                <a:cs typeface="Arial" pitchFamily="34" charset="0"/>
              </a:rPr>
              <a:t>The </a:t>
            </a:r>
            <a:r>
              <a:rPr lang="en-US" sz="1400" b="1" dirty="0" smtClean="0">
                <a:latin typeface="Arial" pitchFamily="34" charset="0"/>
                <a:cs typeface="Arial" pitchFamily="34" charset="0"/>
              </a:rPr>
              <a:t>aim</a:t>
            </a:r>
            <a:r>
              <a:rPr lang="en-US" sz="1400" dirty="0" smtClean="0">
                <a:latin typeface="Arial" pitchFamily="34" charset="0"/>
                <a:cs typeface="Arial" pitchFamily="34" charset="0"/>
              </a:rPr>
              <a:t> of this research paper are to</a:t>
            </a:r>
          </a:p>
          <a:p>
            <a:pPr marL="0" indent="0">
              <a:buFont typeface="Wingdings" pitchFamily="2" charset="2"/>
              <a:buChar char="v"/>
            </a:pPr>
            <a:r>
              <a:rPr lang="en-US" sz="1400" dirty="0" smtClean="0">
                <a:latin typeface="Arial" pitchFamily="34" charset="0"/>
                <a:cs typeface="Arial" pitchFamily="34" charset="0"/>
              </a:rPr>
              <a:t>  To prove that the audio feedback improves performance in 3d applications</a:t>
            </a:r>
          </a:p>
          <a:p>
            <a:pPr marL="0" indent="0">
              <a:buFont typeface="Wingdings" pitchFamily="2" charset="2"/>
              <a:buChar char="v"/>
            </a:pPr>
            <a:r>
              <a:rPr lang="en-US" sz="1400" dirty="0" smtClean="0">
                <a:latin typeface="Arial" pitchFamily="34" charset="0"/>
                <a:cs typeface="Arial" pitchFamily="34" charset="0"/>
              </a:rPr>
              <a:t> Visually impaired users can use 3D application with accuracy of sighted users. </a:t>
            </a:r>
          </a:p>
          <a:p>
            <a:pPr marL="0" indent="0">
              <a:buFont typeface="Wingdings" pitchFamily="2" charset="2"/>
              <a:buChar char="v"/>
            </a:pPr>
            <a:r>
              <a:rPr lang="en-US" sz="1400" dirty="0" smtClean="0">
                <a:latin typeface="Arial" pitchFamily="34" charset="0"/>
                <a:cs typeface="Arial" pitchFamily="34" charset="0"/>
              </a:rPr>
              <a:t> Visually impaired users perform better than sighted user in sound only conditions.</a:t>
            </a:r>
          </a:p>
          <a:p>
            <a:pPr marL="0" indent="0">
              <a:buNone/>
            </a:pPr>
            <a:endParaRPr lang="en-US" sz="1400" dirty="0" smtClean="0">
              <a:latin typeface="Arial" pitchFamily="34" charset="0"/>
              <a:cs typeface="Arial" pitchFamily="34" charset="0"/>
            </a:endParaRPr>
          </a:p>
          <a:p>
            <a:pPr marL="0" indent="0">
              <a:buNone/>
            </a:pPr>
            <a:r>
              <a:rPr lang="en-US" sz="1400" dirty="0" smtClean="0">
                <a:latin typeface="Arial" pitchFamily="34" charset="0"/>
                <a:cs typeface="Arial" pitchFamily="34" charset="0"/>
              </a:rPr>
              <a:t>This research will help visually impaired users to access 3D applications.</a:t>
            </a:r>
          </a:p>
          <a:p>
            <a:pPr marL="0" indent="0">
              <a:buNone/>
            </a:pPr>
            <a:endParaRPr lang="en-US" sz="1400" dirty="0" smtClean="0">
              <a:latin typeface="Arial" pitchFamily="34" charset="0"/>
              <a:cs typeface="Arial" pitchFamily="34" charset="0"/>
            </a:endParaRPr>
          </a:p>
          <a:p>
            <a:pPr marL="0" indent="0">
              <a:buNone/>
            </a:pPr>
            <a:r>
              <a:rPr lang="en-US" sz="1400" b="1" dirty="0" smtClean="0">
                <a:latin typeface="Arial" pitchFamily="34" charset="0"/>
                <a:cs typeface="Arial" pitchFamily="34" charset="0"/>
              </a:rPr>
              <a:t>Computer Human interactions Keywords</a:t>
            </a:r>
          </a:p>
          <a:p>
            <a:pPr marL="0" indent="0">
              <a:buNone/>
            </a:pPr>
            <a:r>
              <a:rPr lang="en-US" sz="1400" dirty="0" smtClean="0">
                <a:latin typeface="Arial" pitchFamily="34" charset="0"/>
                <a:cs typeface="Arial" pitchFamily="34" charset="0"/>
              </a:rPr>
              <a:t>User Interface, Auditory Interface, Disability Access, 3D interface, sound as a metaphor in 3d applications</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150" y="288251"/>
            <a:ext cx="6424200" cy="705000"/>
          </a:xfrm>
        </p:spPr>
        <p:txBody>
          <a:bodyPr/>
          <a:lstStyle/>
          <a:p>
            <a:r>
              <a:rPr lang="en-US" dirty="0" smtClean="0"/>
              <a:t>SETUP</a:t>
            </a:r>
            <a:endParaRPr lang="en-IN" dirty="0"/>
          </a:p>
        </p:txBody>
      </p:sp>
      <p:sp>
        <p:nvSpPr>
          <p:cNvPr id="4" name="Text Placeholder 3"/>
          <p:cNvSpPr>
            <a:spLocks noGrp="1"/>
          </p:cNvSpPr>
          <p:nvPr>
            <p:ph type="body" idx="2"/>
          </p:nvPr>
        </p:nvSpPr>
        <p:spPr>
          <a:xfrm>
            <a:off x="758190" y="853440"/>
            <a:ext cx="6966314" cy="3030582"/>
          </a:xfrm>
        </p:spPr>
        <p:txBody>
          <a:bodyPr/>
          <a:lstStyle/>
          <a:p>
            <a:pPr marL="0" indent="0">
              <a:buNone/>
            </a:pPr>
            <a:r>
              <a:rPr lang="en-US" sz="1400" b="1" dirty="0" smtClean="0">
                <a:latin typeface="Arial" pitchFamily="34" charset="0"/>
                <a:cs typeface="Arial" pitchFamily="34" charset="0"/>
              </a:rPr>
              <a:t>Aim</a:t>
            </a:r>
            <a:r>
              <a:rPr lang="en-US" sz="1400" dirty="0" smtClean="0">
                <a:latin typeface="Arial" pitchFamily="34" charset="0"/>
                <a:cs typeface="Arial" pitchFamily="34" charset="0"/>
              </a:rPr>
              <a:t>:</a:t>
            </a:r>
          </a:p>
          <a:p>
            <a:pPr marL="0" indent="0">
              <a:buNone/>
            </a:pPr>
            <a:r>
              <a:rPr lang="en-US" sz="1400" dirty="0" smtClean="0">
                <a:latin typeface="Arial" pitchFamily="34" charset="0"/>
                <a:cs typeface="Arial" pitchFamily="34" charset="0"/>
              </a:rPr>
              <a:t> To move curser to the target placed on a randomly rotated  blobby object.</a:t>
            </a:r>
          </a:p>
          <a:p>
            <a:pPr marL="0" indent="0">
              <a:buNone/>
            </a:pPr>
            <a:r>
              <a:rPr lang="en-US" sz="1400" b="1" dirty="0" smtClean="0">
                <a:latin typeface="Arial" pitchFamily="34" charset="0"/>
                <a:cs typeface="Arial" pitchFamily="34" charset="0"/>
              </a:rPr>
              <a:t>Procedure:</a:t>
            </a:r>
          </a:p>
          <a:p>
            <a:pPr marL="0" indent="0">
              <a:buNone/>
            </a:pPr>
            <a:r>
              <a:rPr lang="en-IN" sz="1400" dirty="0" smtClean="0">
                <a:latin typeface="Arial" pitchFamily="34" charset="0"/>
                <a:cs typeface="Arial" pitchFamily="34" charset="0"/>
              </a:rPr>
              <a:t>Cursor movement was controlled using a standard mouse for the x and y directions and the up/down arrow keys for the z dimension. When reached at target user pressed space bar signalling task complete. </a:t>
            </a:r>
          </a:p>
          <a:p>
            <a:pPr marL="0" indent="0">
              <a:buNone/>
            </a:pPr>
            <a:r>
              <a:rPr lang="en-US" sz="1400" dirty="0" smtClean="0">
                <a:latin typeface="Arial" pitchFamily="34" charset="0"/>
                <a:cs typeface="Arial" pitchFamily="34" charset="0"/>
              </a:rPr>
              <a:t>User’s Accuracy and time was recorded.</a:t>
            </a:r>
          </a:p>
          <a:p>
            <a:pPr marL="0" indent="0">
              <a:buNone/>
            </a:pPr>
            <a:r>
              <a:rPr lang="en-US" sz="1400" dirty="0" smtClean="0">
                <a:latin typeface="Arial" pitchFamily="34" charset="0"/>
                <a:cs typeface="Arial" pitchFamily="34" charset="0"/>
              </a:rPr>
              <a:t>Testing was done with 4 types of sound environment:</a:t>
            </a:r>
          </a:p>
          <a:p>
            <a:pPr marL="0" indent="0">
              <a:buNone/>
            </a:pPr>
            <a:r>
              <a:rPr lang="en-US" sz="1400" b="1" dirty="0" smtClean="0">
                <a:latin typeface="Arial" pitchFamily="34" charset="0"/>
                <a:cs typeface="Arial" pitchFamily="34" charset="0"/>
              </a:rPr>
              <a:t>[1] No sound Environment</a:t>
            </a:r>
          </a:p>
          <a:p>
            <a:pPr marL="0" indent="0">
              <a:buNone/>
            </a:pPr>
            <a:r>
              <a:rPr lang="en-US" sz="1400" b="1" dirty="0" smtClean="0">
                <a:latin typeface="Arial" pitchFamily="34" charset="0"/>
                <a:cs typeface="Arial" pitchFamily="34" charset="0"/>
              </a:rPr>
              <a:t>[2] A sine wave tonal feedback</a:t>
            </a:r>
          </a:p>
          <a:p>
            <a:pPr marL="0" indent="0">
              <a:buNone/>
            </a:pPr>
            <a:r>
              <a:rPr lang="en-IN" sz="1400" dirty="0" smtClean="0">
                <a:latin typeface="Arial" pitchFamily="34" charset="0"/>
                <a:cs typeface="Arial" pitchFamily="34" charset="0"/>
              </a:rPr>
              <a:t>x to balance, y to pitch and z to volume.</a:t>
            </a:r>
            <a:endParaRPr lang="en-US" sz="1400" dirty="0" smtClean="0">
              <a:latin typeface="Arial" pitchFamily="34" charset="0"/>
              <a:cs typeface="Arial" pitchFamily="34" charset="0"/>
            </a:endParaRPr>
          </a:p>
          <a:p>
            <a:pPr marL="0" indent="0">
              <a:buNone/>
            </a:pPr>
            <a:r>
              <a:rPr lang="en-US" sz="1400" b="1" dirty="0" smtClean="0">
                <a:latin typeface="Arial" pitchFamily="34" charset="0"/>
                <a:cs typeface="Arial" pitchFamily="34" charset="0"/>
              </a:rPr>
              <a:t>[3] A musical environment that altered music being played for user</a:t>
            </a:r>
          </a:p>
          <a:p>
            <a:pPr marL="0" indent="0">
              <a:buNone/>
            </a:pPr>
            <a:r>
              <a:rPr lang="en-IN" sz="1400" dirty="0" smtClean="0">
                <a:latin typeface="Arial" pitchFamily="34" charset="0"/>
                <a:cs typeface="Arial" pitchFamily="34" charset="0"/>
              </a:rPr>
              <a:t>x (left/right) to balance (left/right), y (up/down) to pitch (high/low) and z (far/close) to volume (quiet/loud)</a:t>
            </a:r>
            <a:endParaRPr lang="en-US" sz="1400" dirty="0" smtClean="0">
              <a:latin typeface="Arial" pitchFamily="34" charset="0"/>
              <a:cs typeface="Arial" pitchFamily="34" charset="0"/>
            </a:endParaRPr>
          </a:p>
          <a:p>
            <a:pPr marL="0" indent="0">
              <a:buNone/>
            </a:pPr>
            <a:r>
              <a:rPr lang="en-US" sz="1400" b="1" dirty="0" smtClean="0">
                <a:latin typeface="Arial" pitchFamily="34" charset="0"/>
                <a:cs typeface="Arial" pitchFamily="34" charset="0"/>
              </a:rPr>
              <a:t>[4] </a:t>
            </a:r>
            <a:r>
              <a:rPr lang="en-IN" sz="1400" b="1" dirty="0" smtClean="0">
                <a:latin typeface="Arial" pitchFamily="34" charset="0"/>
                <a:cs typeface="Arial" pitchFamily="34" charset="0"/>
              </a:rPr>
              <a:t>orchestral environment that used an orchestral arrangement</a:t>
            </a:r>
          </a:p>
          <a:p>
            <a:pPr marL="0" indent="0">
              <a:buNone/>
            </a:pPr>
            <a:r>
              <a:rPr lang="en-US" sz="1400" dirty="0" smtClean="0">
                <a:latin typeface="Arial" pitchFamily="34" charset="0"/>
                <a:cs typeface="Arial" pitchFamily="34" charset="0"/>
              </a:rPr>
              <a:t>x </a:t>
            </a:r>
            <a:r>
              <a:rPr lang="en-US" sz="1400" dirty="0" err="1" smtClean="0">
                <a:latin typeface="Arial" pitchFamily="34" charset="0"/>
                <a:cs typeface="Arial" pitchFamily="34" charset="0"/>
              </a:rPr>
              <a:t>vs</a:t>
            </a:r>
            <a:r>
              <a:rPr lang="en-US" sz="1400" dirty="0" smtClean="0">
                <a:latin typeface="Arial" pitchFamily="34" charset="0"/>
                <a:cs typeface="Arial" pitchFamily="34" charset="0"/>
              </a:rPr>
              <a:t> z[orchestral instruments] </a:t>
            </a:r>
            <a:r>
              <a:rPr lang="en-US" sz="1400" dirty="0" err="1" smtClean="0">
                <a:latin typeface="Arial" pitchFamily="34" charset="0"/>
                <a:cs typeface="Arial" pitchFamily="34" charset="0"/>
              </a:rPr>
              <a:t>vs</a:t>
            </a:r>
            <a:r>
              <a:rPr lang="en-US" sz="1400" dirty="0" smtClean="0">
                <a:latin typeface="Arial" pitchFamily="34" charset="0"/>
                <a:cs typeface="Arial" pitchFamily="34" charset="0"/>
              </a:rPr>
              <a:t> y [oscillations]</a:t>
            </a:r>
            <a:endParaRPr lang="en-IN" sz="1400" dirty="0" smtClean="0">
              <a:latin typeface="Arial" pitchFamily="34" charset="0"/>
              <a:cs typeface="Arial" pitchFamily="34" charset="0"/>
            </a:endParaRPr>
          </a:p>
          <a:p>
            <a:pPr marL="0" indent="0">
              <a:buNone/>
            </a:pPr>
            <a:endParaRPr lang="en-IN" sz="1400" b="1" dirty="0" smtClean="0">
              <a:latin typeface="Arial" pitchFamily="34" charset="0"/>
              <a:cs typeface="Arial" pitchFamily="34" charset="0"/>
            </a:endParaRPr>
          </a:p>
          <a:p>
            <a:pPr marL="0" indent="0">
              <a:buNone/>
            </a:pPr>
            <a:endParaRPr lang="en-US" sz="1400" dirty="0" smtClean="0">
              <a:latin typeface="Arial" pitchFamily="34" charset="0"/>
              <a:cs typeface="Arial" pitchFamily="34" charset="0"/>
            </a:endParaRPr>
          </a:p>
          <a:p>
            <a:pPr marL="0" indent="0">
              <a:buNone/>
            </a:pPr>
            <a:endParaRPr lang="en-US" sz="1400" dirty="0" smtClean="0">
              <a:latin typeface="Arial" pitchFamily="34" charset="0"/>
              <a:cs typeface="Arial" pitchFamily="34" charset="0"/>
            </a:endParaRPr>
          </a:p>
        </p:txBody>
      </p:sp>
      <p:pic>
        <p:nvPicPr>
          <p:cNvPr id="5122" name="Picture 2"/>
          <p:cNvPicPr>
            <a:picLocks noChangeAspect="1" noChangeArrowheads="1"/>
          </p:cNvPicPr>
          <p:nvPr/>
        </p:nvPicPr>
        <p:blipFill>
          <a:blip r:embed="rId3"/>
          <a:srcRect/>
          <a:stretch>
            <a:fillRect/>
          </a:stretch>
        </p:blipFill>
        <p:spPr bwMode="auto">
          <a:xfrm>
            <a:off x="7864600" y="278674"/>
            <a:ext cx="951418" cy="1637212"/>
          </a:xfrm>
          <a:prstGeom prst="rect">
            <a:avLst/>
          </a:prstGeom>
          <a:noFill/>
          <a:ln w="9525">
            <a:noFill/>
            <a:miter lim="800000"/>
            <a:headEnd/>
            <a:tailEnd/>
          </a:ln>
        </p:spPr>
      </p:pic>
      <p:pic>
        <p:nvPicPr>
          <p:cNvPr id="5123" name="Picture 3"/>
          <p:cNvPicPr>
            <a:picLocks noChangeAspect="1" noChangeArrowheads="1"/>
          </p:cNvPicPr>
          <p:nvPr/>
        </p:nvPicPr>
        <p:blipFill>
          <a:blip r:embed="rId4"/>
          <a:srcRect/>
          <a:stretch>
            <a:fillRect/>
          </a:stretch>
        </p:blipFill>
        <p:spPr bwMode="auto">
          <a:xfrm>
            <a:off x="5551443" y="2659014"/>
            <a:ext cx="2982958" cy="127304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ylfaen" pitchFamily="18" charset="0"/>
              </a:rPr>
              <a:t>RESULTS</a:t>
            </a:r>
            <a:endParaRPr lang="en-IN" dirty="0">
              <a:latin typeface="Sylfaen" pitchFamily="18" charset="0"/>
            </a:endParaRPr>
          </a:p>
        </p:txBody>
      </p:sp>
      <p:pic>
        <p:nvPicPr>
          <p:cNvPr id="3073" name="Picture 1"/>
          <p:cNvPicPr>
            <a:picLocks noChangeAspect="1" noChangeArrowheads="1"/>
          </p:cNvPicPr>
          <p:nvPr/>
        </p:nvPicPr>
        <p:blipFill>
          <a:blip r:embed="rId3"/>
          <a:srcRect/>
          <a:stretch>
            <a:fillRect/>
          </a:stretch>
        </p:blipFill>
        <p:spPr bwMode="auto">
          <a:xfrm>
            <a:off x="346711" y="2604951"/>
            <a:ext cx="8596993" cy="1257300"/>
          </a:xfrm>
          <a:prstGeom prst="rect">
            <a:avLst/>
          </a:prstGeom>
          <a:noFill/>
          <a:ln w="9525">
            <a:noFill/>
            <a:miter lim="800000"/>
            <a:headEnd/>
            <a:tailEnd/>
          </a:ln>
        </p:spPr>
      </p:pic>
      <p:sp>
        <p:nvSpPr>
          <p:cNvPr id="9" name="TextBox 8"/>
          <p:cNvSpPr txBox="1"/>
          <p:nvPr/>
        </p:nvSpPr>
        <p:spPr>
          <a:xfrm>
            <a:off x="269965" y="1428205"/>
            <a:ext cx="8551818" cy="1384995"/>
          </a:xfrm>
          <a:prstGeom prst="rect">
            <a:avLst/>
          </a:prstGeom>
          <a:noFill/>
        </p:spPr>
        <p:txBody>
          <a:bodyPr wrap="square" rtlCol="0">
            <a:spAutoFit/>
          </a:bodyPr>
          <a:lstStyle/>
          <a:p>
            <a:r>
              <a:rPr lang="en-IN" b="1" dirty="0" smtClean="0"/>
              <a:t>An ANOVA test </a:t>
            </a:r>
            <a:r>
              <a:rPr lang="en-IN" dirty="0" smtClean="0"/>
              <a:t>is a way to find out if survey or experiment results are significant. In other words, they help you to figure out if you need to reject the null hypothesis or accept the alternate hypothesis</a:t>
            </a:r>
            <a:r>
              <a:rPr lang="en-IN" b="1" dirty="0" smtClean="0"/>
              <a:t>.</a:t>
            </a:r>
          </a:p>
          <a:p>
            <a:endParaRPr lang="en-IN" b="1" dirty="0" smtClean="0"/>
          </a:p>
          <a:p>
            <a:r>
              <a:rPr lang="en-IN" b="1" dirty="0" smtClean="0"/>
              <a:t>SCENARIO 1: Twenty normally sighted subjects performed 25 trials on each of the four environments</a:t>
            </a:r>
          </a:p>
          <a:p>
            <a:endParaRPr lang="en-IN" b="1" dirty="0"/>
          </a:p>
        </p:txBody>
      </p:sp>
      <p:sp>
        <p:nvSpPr>
          <p:cNvPr id="10" name="TextBox 9"/>
          <p:cNvSpPr txBox="1"/>
          <p:nvPr/>
        </p:nvSpPr>
        <p:spPr>
          <a:xfrm>
            <a:off x="386520" y="3892732"/>
            <a:ext cx="8522349" cy="738664"/>
          </a:xfrm>
          <a:prstGeom prst="rect">
            <a:avLst/>
          </a:prstGeom>
          <a:noFill/>
        </p:spPr>
        <p:txBody>
          <a:bodyPr wrap="square" rtlCol="0">
            <a:spAutoFit/>
          </a:bodyPr>
          <a:lstStyle/>
          <a:p>
            <a:r>
              <a:rPr lang="en-US" dirty="0" smtClean="0"/>
              <a:t>This proved that sighted users were able to target object only with the aid of sound. So this study proves that we can use a sound environment in an applications where users need to focus elsewhere and for applications for visually impaired users.</a:t>
            </a:r>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ylfaen" pitchFamily="18" charset="0"/>
              </a:rPr>
              <a:t>RESULTS</a:t>
            </a:r>
            <a:endParaRPr lang="en-IN" dirty="0">
              <a:latin typeface="Sylfaen" pitchFamily="18" charset="0"/>
            </a:endParaRPr>
          </a:p>
        </p:txBody>
      </p:sp>
      <p:sp>
        <p:nvSpPr>
          <p:cNvPr id="9" name="TextBox 8"/>
          <p:cNvSpPr txBox="1"/>
          <p:nvPr/>
        </p:nvSpPr>
        <p:spPr>
          <a:xfrm>
            <a:off x="269965" y="1428205"/>
            <a:ext cx="9292046" cy="523220"/>
          </a:xfrm>
          <a:prstGeom prst="rect">
            <a:avLst/>
          </a:prstGeom>
          <a:noFill/>
        </p:spPr>
        <p:txBody>
          <a:bodyPr wrap="square" rtlCol="0">
            <a:spAutoFit/>
          </a:bodyPr>
          <a:lstStyle/>
          <a:p>
            <a:r>
              <a:rPr lang="en-IN" b="1" dirty="0" smtClean="0"/>
              <a:t>SCENARIO 2: eight impaired subjects performed 25 trials on each of the four environments</a:t>
            </a:r>
          </a:p>
          <a:p>
            <a:endParaRPr lang="en-IN" b="1" dirty="0"/>
          </a:p>
        </p:txBody>
      </p:sp>
      <p:sp>
        <p:nvSpPr>
          <p:cNvPr id="10" name="TextBox 9"/>
          <p:cNvSpPr txBox="1"/>
          <p:nvPr/>
        </p:nvSpPr>
        <p:spPr>
          <a:xfrm>
            <a:off x="325560" y="1994264"/>
            <a:ext cx="8522349" cy="307777"/>
          </a:xfrm>
          <a:prstGeom prst="rect">
            <a:avLst/>
          </a:prstGeom>
          <a:noFill/>
        </p:spPr>
        <p:txBody>
          <a:bodyPr wrap="square" rtlCol="0">
            <a:spAutoFit/>
          </a:bodyPr>
          <a:lstStyle/>
          <a:p>
            <a:r>
              <a:rPr lang="en-US" dirty="0" smtClean="0"/>
              <a:t>.</a:t>
            </a:r>
            <a:endParaRPr lang="en-IN" dirty="0"/>
          </a:p>
        </p:txBody>
      </p:sp>
      <p:graphicFrame>
        <p:nvGraphicFramePr>
          <p:cNvPr id="8" name="Chart 7"/>
          <p:cNvGraphicFramePr/>
          <p:nvPr/>
        </p:nvGraphicFramePr>
        <p:xfrm>
          <a:off x="470262" y="2002970"/>
          <a:ext cx="3640183" cy="24091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p:nvPr/>
        </p:nvGraphicFramePr>
        <p:xfrm>
          <a:off x="4341223" y="1972489"/>
          <a:ext cx="3640183" cy="2409189"/>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ylfaen" pitchFamily="18" charset="0"/>
              </a:rPr>
              <a:t>RESULTS</a:t>
            </a:r>
            <a:endParaRPr lang="en-IN" dirty="0">
              <a:latin typeface="Sylfaen" pitchFamily="18" charset="0"/>
            </a:endParaRPr>
          </a:p>
        </p:txBody>
      </p:sp>
      <p:sp>
        <p:nvSpPr>
          <p:cNvPr id="9" name="TextBox 8"/>
          <p:cNvSpPr txBox="1"/>
          <p:nvPr/>
        </p:nvSpPr>
        <p:spPr>
          <a:xfrm>
            <a:off x="269965" y="1428205"/>
            <a:ext cx="9292046" cy="954107"/>
          </a:xfrm>
          <a:prstGeom prst="rect">
            <a:avLst/>
          </a:prstGeom>
          <a:noFill/>
        </p:spPr>
        <p:txBody>
          <a:bodyPr wrap="square" rtlCol="0">
            <a:spAutoFit/>
          </a:bodyPr>
          <a:lstStyle/>
          <a:p>
            <a:r>
              <a:rPr lang="en-IN" b="1" dirty="0" smtClean="0"/>
              <a:t>SCENARIO 2: eight impaired subjects performed 25 trials on each of the four environments</a:t>
            </a:r>
          </a:p>
          <a:p>
            <a:endParaRPr lang="en-IN" b="1" dirty="0" smtClean="0"/>
          </a:p>
          <a:p>
            <a:r>
              <a:rPr lang="en-US" b="1" dirty="0" smtClean="0"/>
              <a:t>		         sound environment </a:t>
            </a:r>
            <a:r>
              <a:rPr lang="en-US" b="1" dirty="0" err="1" smtClean="0"/>
              <a:t>vs</a:t>
            </a:r>
            <a:r>
              <a:rPr lang="en-US" b="1" dirty="0" smtClean="0"/>
              <a:t> subjective ratings</a:t>
            </a:r>
            <a:endParaRPr lang="en-IN" b="1" dirty="0" smtClean="0"/>
          </a:p>
          <a:p>
            <a:endParaRPr lang="en-IN" b="1" dirty="0"/>
          </a:p>
        </p:txBody>
      </p:sp>
      <p:sp>
        <p:nvSpPr>
          <p:cNvPr id="10" name="TextBox 9"/>
          <p:cNvSpPr txBox="1"/>
          <p:nvPr/>
        </p:nvSpPr>
        <p:spPr>
          <a:xfrm>
            <a:off x="325560" y="1994264"/>
            <a:ext cx="8522349" cy="307777"/>
          </a:xfrm>
          <a:prstGeom prst="rect">
            <a:avLst/>
          </a:prstGeom>
          <a:noFill/>
        </p:spPr>
        <p:txBody>
          <a:bodyPr wrap="square" rtlCol="0">
            <a:spAutoFit/>
          </a:bodyPr>
          <a:lstStyle/>
          <a:p>
            <a:r>
              <a:rPr lang="en-US" dirty="0" smtClean="0"/>
              <a:t>.</a:t>
            </a:r>
            <a:endParaRPr lang="en-IN" dirty="0"/>
          </a:p>
        </p:txBody>
      </p:sp>
      <p:graphicFrame>
        <p:nvGraphicFramePr>
          <p:cNvPr id="11" name="Chart 10"/>
          <p:cNvGraphicFramePr/>
          <p:nvPr/>
        </p:nvGraphicFramePr>
        <p:xfrm>
          <a:off x="788126" y="2220685"/>
          <a:ext cx="7328263" cy="261257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Shift">
  <a:themeElements>
    <a:clrScheme name="Custom 5">
      <a:dk1>
        <a:srgbClr val="FFFFFF"/>
      </a:dk1>
      <a:lt1>
        <a:srgbClr val="111C22"/>
      </a:lt1>
      <a:dk2>
        <a:srgbClr val="233A44"/>
      </a:dk2>
      <a:lt2>
        <a:srgbClr val="D9D9D9"/>
      </a:lt2>
      <a:accent1>
        <a:srgbClr val="00796B"/>
      </a:accent1>
      <a:accent2>
        <a:srgbClr val="D9563F"/>
      </a:accent2>
      <a:accent3>
        <a:srgbClr val="0E7E94"/>
      </a:accent3>
      <a:accent4>
        <a:srgbClr val="14F597"/>
      </a:accent4>
      <a:accent5>
        <a:srgbClr val="3D4594"/>
      </a:accent5>
      <a:accent6>
        <a:srgbClr val="002060"/>
      </a:accent6>
      <a:hlink>
        <a:srgbClr val="3D4594"/>
      </a:hlink>
      <a:folHlink>
        <a:srgbClr val="3D4594"/>
      </a:folHlink>
    </a:clrScheme>
    <a:fontScheme name="Custom 2">
      <a:majorFont>
        <a:latin typeface="Lucida Calligraphy"/>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8102</TotalTime>
  <Words>1581</Words>
  <Application>Microsoft Office PowerPoint</Application>
  <PresentationFormat>On-screen Show (16:9)</PresentationFormat>
  <Paragraphs>237</Paragraphs>
  <Slides>35</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Arial</vt:lpstr>
      <vt:lpstr>Lucida Calligraphy</vt:lpstr>
      <vt:lpstr>Calibri</vt:lpstr>
      <vt:lpstr>Times New Roman</vt:lpstr>
      <vt:lpstr>AR DESTINE</vt:lpstr>
      <vt:lpstr>Courier New</vt:lpstr>
      <vt:lpstr>Nunito</vt:lpstr>
      <vt:lpstr>Wingdings</vt:lpstr>
      <vt:lpstr>Sylfaen</vt:lpstr>
      <vt:lpstr>Georgia</vt:lpstr>
      <vt:lpstr>Shift</vt:lpstr>
      <vt:lpstr>Slide 1</vt:lpstr>
      <vt:lpstr>PAPER 1</vt:lpstr>
      <vt:lpstr>AUTHORS</vt:lpstr>
      <vt:lpstr>AUTHORS</vt:lpstr>
      <vt:lpstr>ABSTRACT</vt:lpstr>
      <vt:lpstr>SETUP</vt:lpstr>
      <vt:lpstr>RESULTS</vt:lpstr>
      <vt:lpstr>RESULTS</vt:lpstr>
      <vt:lpstr>RESULTS</vt:lpstr>
      <vt:lpstr>RESULTS</vt:lpstr>
      <vt:lpstr>RESULTS</vt:lpstr>
      <vt:lpstr>DISCUSSION</vt:lpstr>
      <vt:lpstr>LIMITATIONS</vt:lpstr>
      <vt:lpstr>KEY IDEAS RELATED TO COURSE TOPICS</vt:lpstr>
      <vt:lpstr>PAPER 2</vt:lpstr>
      <vt:lpstr>AUTHORS</vt:lpstr>
      <vt:lpstr>AUTHORS</vt:lpstr>
      <vt:lpstr>AUTHORS</vt:lpstr>
      <vt:lpstr>AUTHORS</vt:lpstr>
      <vt:lpstr>ABSTRACT</vt:lpstr>
      <vt:lpstr>HCI KEY WORDS</vt:lpstr>
      <vt:lpstr>Background</vt:lpstr>
      <vt:lpstr>Background</vt:lpstr>
      <vt:lpstr>Current assistive technologies</vt:lpstr>
      <vt:lpstr>RELATED WORK</vt:lpstr>
      <vt:lpstr>STUDY</vt:lpstr>
      <vt:lpstr>STUDY</vt:lpstr>
      <vt:lpstr>DISCUSSION</vt:lpstr>
      <vt:lpstr>DISCUSSION</vt:lpstr>
      <vt:lpstr>DISCUSSION</vt:lpstr>
      <vt:lpstr>Limitations and future work</vt:lpstr>
      <vt:lpstr>Comparison and views</vt:lpstr>
      <vt:lpstr>Societal Impacts</vt:lpstr>
      <vt:lpstr>REFERENCE</vt:lpstr>
      <vt:lpstr>Slide 35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Steganography </dc:title>
  <cp:lastModifiedBy>BHOOMI</cp:lastModifiedBy>
  <cp:revision>152</cp:revision>
  <dcterms:modified xsi:type="dcterms:W3CDTF">2020-06-02T19:10:56Z</dcterms:modified>
</cp:coreProperties>
</file>